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7" r:id="rId1"/>
  </p:sldMasterIdLst>
  <p:notesMasterIdLst>
    <p:notesMasterId r:id="rId42"/>
  </p:notesMasterIdLst>
  <p:handoutMasterIdLst>
    <p:handoutMasterId r:id="rId43"/>
  </p:handoutMasterIdLst>
  <p:sldIdLst>
    <p:sldId id="256" r:id="rId2"/>
    <p:sldId id="816" r:id="rId3"/>
    <p:sldId id="817" r:id="rId4"/>
    <p:sldId id="821" r:id="rId5"/>
    <p:sldId id="831" r:id="rId6"/>
    <p:sldId id="832" r:id="rId7"/>
    <p:sldId id="833" r:id="rId8"/>
    <p:sldId id="834" r:id="rId9"/>
    <p:sldId id="835" r:id="rId10"/>
    <p:sldId id="836" r:id="rId11"/>
    <p:sldId id="823" r:id="rId12"/>
    <p:sldId id="824" r:id="rId13"/>
    <p:sldId id="825" r:id="rId14"/>
    <p:sldId id="826" r:id="rId15"/>
    <p:sldId id="827" r:id="rId16"/>
    <p:sldId id="682" r:id="rId17"/>
    <p:sldId id="781" r:id="rId18"/>
    <p:sldId id="683" r:id="rId19"/>
    <p:sldId id="686" r:id="rId20"/>
    <p:sldId id="783" r:id="rId21"/>
    <p:sldId id="785" r:id="rId22"/>
    <p:sldId id="830" r:id="rId23"/>
    <p:sldId id="742" r:id="rId24"/>
    <p:sldId id="768" r:id="rId25"/>
    <p:sldId id="793" r:id="rId26"/>
    <p:sldId id="797" r:id="rId27"/>
    <p:sldId id="803" r:id="rId28"/>
    <p:sldId id="794" r:id="rId29"/>
    <p:sldId id="714" r:id="rId30"/>
    <p:sldId id="792" r:id="rId31"/>
    <p:sldId id="805" r:id="rId32"/>
    <p:sldId id="837" r:id="rId33"/>
    <p:sldId id="720" r:id="rId34"/>
    <p:sldId id="782" r:id="rId35"/>
    <p:sldId id="838" r:id="rId36"/>
    <p:sldId id="808" r:id="rId37"/>
    <p:sldId id="828" r:id="rId38"/>
    <p:sldId id="829" r:id="rId39"/>
    <p:sldId id="814" r:id="rId40"/>
    <p:sldId id="839" r:id="rId41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D"/>
    <a:srgbClr val="FFCCCC"/>
    <a:srgbClr val="33CC33"/>
    <a:srgbClr val="00FF00"/>
    <a:srgbClr val="FFCCFF"/>
    <a:srgbClr val="A4B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C3BB6-4763-4BAA-B5D1-6B4526244DBE}" v="10" dt="2022-03-23T05:39:18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560" y="126"/>
      </p:cViewPr>
      <p:guideLst>
        <p:guide orient="horz" pos="23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19CA-DB37-4EF8-AB35-BFC5909CFDDD}" type="datetimeFigureOut">
              <a:rPr lang="en-ZA" smtClean="0"/>
              <a:pPr/>
              <a:t>2022/06/21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C941-3EF2-4901-993F-7977065105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6713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7F08AA8-BFB8-4F3B-B8B6-97478CDBA8FB}" type="datetimeFigureOut">
              <a:rPr lang="en-US"/>
              <a:pPr>
                <a:defRPr/>
              </a:pPr>
              <a:t>6/21/2022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E77F08E3-0FE6-4C62-B9B0-9CDA8DA5C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93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0129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0002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3179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3877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13010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3722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0504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Several Reserve studies: different levels of detail (not for entire catchment)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6684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292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2861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530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2410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574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9631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2850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Estuary function zone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1488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ranking of the priorities is from 1 (highest ranking) to 3 (lowest ranking).</a:t>
            </a:r>
            <a:endParaRPr lang="en-Z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7819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ranking of the priorities is from 1 (highest ranking) to 3 (lowest ranking).</a:t>
            </a:r>
            <a:endParaRPr lang="en-Z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1408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ranking of the priorities is from 1 (highest ranking) to 3 (lowest ranking).</a:t>
            </a:r>
            <a:endParaRPr lang="en-Z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8688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ranking of the priorities is from 1 (highest ranking) to 3 (lowest ranking).</a:t>
            </a:r>
            <a:endParaRPr lang="en-Z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9909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9627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2359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3860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5144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4450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9272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7136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6357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8091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234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957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ranking of the priorities is from 1 (highest ranking) to 3 (lowest ranking).</a:t>
            </a:r>
            <a:endParaRPr lang="en-Z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60824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ranking of the priorities is from 1 (highest ranking) to 3 (lowest ranking).</a:t>
            </a:r>
            <a:endParaRPr lang="en-Z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281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770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6571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68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469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51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371FF-3BFE-4503-8049-11184CD5DFA2}" type="slidenum">
              <a:rPr lang="en-ZA" smtClean="0"/>
              <a:pPr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723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F88B9-F3E4-405F-B998-B7BB92A64012}" type="datetime1">
              <a:rPr lang="en-ZA" smtClean="0"/>
              <a:t>2022/06/21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390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BFCD-AC67-49D5-A073-C492DE43D937}" type="datetime1">
              <a:rPr lang="en-ZA" smtClean="0"/>
              <a:t>2022/06/21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062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D8FF196E-68C5-4988-A7C6-3E1E74D3F7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22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Stakeholder.orange@groundtruth.co.z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ajolaK@dws.gov.za" TargetMode="External"/><Relationship Id="rId5" Type="http://schemas.openxmlformats.org/officeDocument/2006/relationships/hyperlink" Target="mailto:netshiendeuluN@dws.gov.za" TargetMode="External"/><Relationship Id="rId4" Type="http://schemas.openxmlformats.org/officeDocument/2006/relationships/hyperlink" Target="mailto:Kylie.farrell9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C5E2890F-972C-453E-ACE2-6FD85FFF9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264954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4099" name="Picture 7">
            <a:extLst>
              <a:ext uri="{FF2B5EF4-FFF2-40B4-BE49-F238E27FC236}">
                <a16:creationId xmlns:a16="http://schemas.microsoft.com/office/drawing/2014/main" id="{8E1208EB-2DD9-42AE-B563-8C538586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10E31-0AA1-4341-B963-FEECD1BB9D3C}"/>
              </a:ext>
            </a:extLst>
          </p:cNvPr>
          <p:cNvSpPr/>
          <p:nvPr/>
        </p:nvSpPr>
        <p:spPr>
          <a:xfrm>
            <a:off x="156426" y="1511038"/>
            <a:ext cx="8831148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A HIGH CONFIDENCE RESERVE DETERMINATION STUDY FOR SURFACE WATER, GROUNDWATER AND WETLANDS IN THE UPPER ORANGE CATCHMENT </a:t>
            </a:r>
            <a:r>
              <a:rPr lang="en-US" sz="1800" b="1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(WP11343)</a:t>
            </a:r>
          </a:p>
          <a:p>
            <a:pPr algn="ctr" eaLnBrk="0" hangingPunct="0">
              <a:defRPr/>
            </a:pPr>
            <a:endParaRPr lang="en-US" sz="1800" b="1" i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algn="ctr" eaLnBrk="0" hangingPunct="0">
              <a:defRPr/>
            </a:pPr>
            <a:r>
              <a:rPr lang="en-US" sz="2200" b="1" dirty="0">
                <a:solidFill>
                  <a:srgbClr val="1F497D"/>
                </a:solidFill>
                <a:latin typeface="Calibri"/>
                <a:ea typeface="ＭＳ Ｐゴシック"/>
              </a:rPr>
              <a:t>PROJECT STEERING COMMITTEE MEETING 1</a:t>
            </a:r>
            <a:endParaRPr lang="en-US" sz="2000" b="1" i="1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  <a:p>
            <a:pPr algn="ctr" eaLnBrk="0" hangingPunct="0">
              <a:defRPr/>
            </a:pPr>
            <a:endParaRPr lang="en-US" sz="2200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DCC10-1373-4657-B09E-C485F8AF9D2A}"/>
              </a:ext>
            </a:extLst>
          </p:cNvPr>
          <p:cNvSpPr txBox="1"/>
          <p:nvPr/>
        </p:nvSpPr>
        <p:spPr>
          <a:xfrm>
            <a:off x="2930525" y="3473450"/>
            <a:ext cx="3016250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 panose="020B0604030504040204" pitchFamily="34" charset="0"/>
              </a:rPr>
              <a:t>30 June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ADE73A-A626-48D4-B0D4-CCE1297B3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5057" r="3223" b="16807"/>
          <a:stretch/>
        </p:blipFill>
        <p:spPr bwMode="auto">
          <a:xfrm>
            <a:off x="-1" y="752211"/>
            <a:ext cx="9124951" cy="522160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23885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Area: Main Impacts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10</a:t>
            </a:fld>
            <a:endParaRPr lang="en-Z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17247-939A-4E81-A5A9-ABB9E244B26C}"/>
              </a:ext>
            </a:extLst>
          </p:cNvPr>
          <p:cNvSpPr txBox="1"/>
          <p:nvPr/>
        </p:nvSpPr>
        <p:spPr>
          <a:xfrm>
            <a:off x="5796136" y="980728"/>
            <a:ext cx="2447112" cy="1331134"/>
          </a:xfrm>
          <a:prstGeom prst="rect">
            <a:avLst/>
          </a:prstGeom>
          <a:solidFill>
            <a:srgbClr val="FFCCCC">
              <a:alpha val="8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b="1" dirty="0"/>
              <a:t>The Caledon System: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000" b="1" dirty="0"/>
              <a:t> </a:t>
            </a:r>
            <a:r>
              <a:rPr lang="en-ZA" sz="1000" dirty="0">
                <a:cs typeface="Times New Roman" panose="02020603050405020304" pitchFamily="18" charset="0"/>
              </a:rPr>
              <a:t>Localised nutrient enrichment (WWTW)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Return flows from  irrigation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Large sediment loads.(mainly from Lesotho)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cs typeface="Times New Roman" panose="02020603050405020304" pitchFamily="18" charset="0"/>
              </a:rPr>
              <a:t>Transfer to Modder River </a:t>
            </a:r>
            <a:endParaRPr lang="en-ZA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44AB6-624E-465D-8257-FE093DFED88F}"/>
              </a:ext>
            </a:extLst>
          </p:cNvPr>
          <p:cNvSpPr txBox="1"/>
          <p:nvPr/>
        </p:nvSpPr>
        <p:spPr>
          <a:xfrm>
            <a:off x="5644503" y="3268705"/>
            <a:ext cx="2952328" cy="2215991"/>
          </a:xfrm>
          <a:prstGeom prst="rect">
            <a:avLst/>
          </a:prstGeom>
          <a:solidFill>
            <a:srgbClr val="CCCCFF">
              <a:alpha val="8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b="1" dirty="0"/>
              <a:t>The Upper Orange System: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000" dirty="0"/>
              <a:t>Reduced flows due to dams and water transfers from Lesotho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Return flows from the irrigation on main stem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Algal blooms: </a:t>
            </a:r>
            <a:r>
              <a:rPr lang="en-ZA" sz="1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Gariep</a:t>
            </a: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 Dam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Large sediment loads: erosion due to over grazing from SA and Lesotho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Transfer from </a:t>
            </a:r>
            <a:r>
              <a:rPr lang="en-ZA" sz="1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Gariep</a:t>
            </a: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to Fish River (Eastern Cape)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cs typeface="Times New Roman" panose="02020603050405020304" pitchFamily="18" charset="0"/>
              </a:rPr>
              <a:t>Flow fluctuation below </a:t>
            </a:r>
            <a:r>
              <a:rPr lang="en-ZA" sz="1000" dirty="0" err="1">
                <a:cs typeface="Times New Roman" panose="02020603050405020304" pitchFamily="18" charset="0"/>
              </a:rPr>
              <a:t>Gariep</a:t>
            </a:r>
            <a:r>
              <a:rPr lang="en-ZA" sz="1000" dirty="0">
                <a:cs typeface="Times New Roman" panose="02020603050405020304" pitchFamily="18" charset="0"/>
              </a:rPr>
              <a:t> and Van Der Kloof Dams due to hydropower releases</a:t>
            </a:r>
            <a:endParaRPr lang="en-ZA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9FAA4-5E43-4E2B-BD17-E2E632801170}"/>
              </a:ext>
            </a:extLst>
          </p:cNvPr>
          <p:cNvSpPr txBox="1"/>
          <p:nvPr/>
        </p:nvSpPr>
        <p:spPr>
          <a:xfrm>
            <a:off x="2729551" y="4729406"/>
            <a:ext cx="2488419" cy="1154162"/>
          </a:xfrm>
          <a:prstGeom prst="rect">
            <a:avLst/>
          </a:prstGeom>
          <a:solidFill>
            <a:srgbClr val="CCCCFF">
              <a:alpha val="8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b="1" dirty="0"/>
              <a:t>The </a:t>
            </a:r>
            <a:r>
              <a:rPr lang="en-US" sz="1000" b="1" dirty="0" err="1"/>
              <a:t>Kraai</a:t>
            </a:r>
            <a:r>
              <a:rPr lang="en-US" sz="1000" b="1" dirty="0"/>
              <a:t> System: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000" dirty="0">
                <a:cs typeface="Times New Roman" panose="02020603050405020304" pitchFamily="18" charset="0"/>
              </a:rPr>
              <a:t>Water quality of the resources still in a relatively good state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cs typeface="Times New Roman" panose="02020603050405020304" pitchFamily="18" charset="0"/>
              </a:rPr>
              <a:t>Localised nutrient enrichment (irrigation)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Some return flows but minimal</a:t>
            </a:r>
            <a:endParaRPr lang="en-ZA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1ADBD-628E-46D9-9309-0FCF57F4AE51}"/>
              </a:ext>
            </a:extLst>
          </p:cNvPr>
          <p:cNvSpPr txBox="1"/>
          <p:nvPr/>
        </p:nvSpPr>
        <p:spPr>
          <a:xfrm>
            <a:off x="19050" y="3068799"/>
            <a:ext cx="2528503" cy="1685077"/>
          </a:xfrm>
          <a:prstGeom prst="rect">
            <a:avLst/>
          </a:prstGeom>
          <a:solidFill>
            <a:schemeClr val="accent1">
              <a:lumMod val="40000"/>
              <a:lumOff val="60000"/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b="1" dirty="0"/>
              <a:t>The Middle Orange System: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cs typeface="Times New Roman" panose="02020603050405020304" pitchFamily="18" charset="0"/>
              </a:rPr>
              <a:t>Changed flow patterns due to releases for downstream irrigation 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cs typeface="Times New Roman" panose="02020603050405020304" pitchFamily="18" charset="0"/>
              </a:rPr>
              <a:t>Localised nutrient enrichment (WWTW)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Return flows from the irrigation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Algal blooms in the main stem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Large sediment loads: alluvial diamond mining/prospecting.</a:t>
            </a:r>
            <a:endParaRPr lang="en-ZA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78B2AC-AC35-48AC-B999-DDD07150B203}"/>
              </a:ext>
            </a:extLst>
          </p:cNvPr>
          <p:cNvSpPr txBox="1"/>
          <p:nvPr/>
        </p:nvSpPr>
        <p:spPr>
          <a:xfrm>
            <a:off x="2123728" y="1345708"/>
            <a:ext cx="2664296" cy="1508105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b="1" dirty="0"/>
              <a:t>The Modder-Riet System: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000" b="1" dirty="0"/>
              <a:t> </a:t>
            </a:r>
            <a:r>
              <a:rPr lang="en-US" sz="1000" dirty="0">
                <a:cs typeface="Times New Roman" panose="02020603050405020304" pitchFamily="18" charset="0"/>
              </a:rPr>
              <a:t>High </a:t>
            </a:r>
            <a:r>
              <a:rPr lang="en-ZA" sz="1000" dirty="0">
                <a:cs typeface="Times New Roman" panose="02020603050405020304" pitchFamily="18" charset="0"/>
              </a:rPr>
              <a:t>nutrient enrichment (WWTW)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Irrigation and return flows having a high impact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000" dirty="0">
                <a:cs typeface="Times New Roman" panose="02020603050405020304" pitchFamily="18" charset="0"/>
              </a:rPr>
              <a:t>Transfers from Caledon (through </a:t>
            </a:r>
            <a:r>
              <a:rPr lang="en-ZA" sz="1000" dirty="0" err="1">
                <a:cs typeface="Times New Roman" panose="02020603050405020304" pitchFamily="18" charset="0"/>
              </a:rPr>
              <a:t>Knellpoort</a:t>
            </a:r>
            <a:r>
              <a:rPr lang="en-ZA" sz="1000" dirty="0">
                <a:cs typeface="Times New Roman" panose="02020603050405020304" pitchFamily="18" charset="0"/>
              </a:rPr>
              <a:t> Dam), Van der </a:t>
            </a:r>
            <a:r>
              <a:rPr lang="en-ZA" sz="1000" dirty="0" err="1">
                <a:cs typeface="Times New Roman" panose="02020603050405020304" pitchFamily="18" charset="0"/>
              </a:rPr>
              <a:t>Kloof</a:t>
            </a:r>
            <a:r>
              <a:rPr lang="en-ZA" sz="1000" dirty="0">
                <a:cs typeface="Times New Roman" panose="02020603050405020304" pitchFamily="18" charset="0"/>
              </a:rPr>
              <a:t> Dam to Riet (via canal system)  and from </a:t>
            </a:r>
            <a:r>
              <a:rPr lang="en-ZA" sz="1000" dirty="0" err="1">
                <a:cs typeface="Times New Roman" panose="02020603050405020304" pitchFamily="18" charset="0"/>
              </a:rPr>
              <a:t>Marksdrift</a:t>
            </a:r>
            <a:r>
              <a:rPr lang="en-ZA" sz="1000" dirty="0">
                <a:cs typeface="Times New Roman" panose="02020603050405020304" pitchFamily="18" charset="0"/>
              </a:rPr>
              <a:t> to lower Modder-Riet</a:t>
            </a:r>
            <a:endParaRPr lang="en-ZA" sz="1000" dirty="0"/>
          </a:p>
        </p:txBody>
      </p:sp>
    </p:spTree>
    <p:extLst>
      <p:ext uri="{BB962C8B-B14F-4D97-AF65-F5344CB8AC3E}">
        <p14:creationId xmlns:p14="http://schemas.microsoft.com/office/powerpoint/2010/main" val="16384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36478" y="655093"/>
            <a:ext cx="8884692" cy="5500047"/>
          </a:xfrm>
        </p:spPr>
        <p:txBody>
          <a:bodyPr>
            <a:normAutofit lnSpcReduction="10000"/>
          </a:bodyPr>
          <a:lstStyle/>
          <a:p>
            <a:pPr marL="228600" lvl="1">
              <a:spcBef>
                <a:spcPts val="1000"/>
              </a:spcBef>
            </a:pPr>
            <a:r>
              <a:rPr lang="en-GB" sz="2200" dirty="0"/>
              <a:t>Identify the gaps to be addressed in the Upper Orange catchment.</a:t>
            </a:r>
          </a:p>
          <a:p>
            <a:pPr marL="228600" lvl="1">
              <a:spcBef>
                <a:spcPts val="1000"/>
              </a:spcBef>
            </a:pPr>
            <a:r>
              <a:rPr lang="en-GB" sz="2200" dirty="0"/>
              <a:t>To determine the Reserve (quantity/quality of the EWR and BHN for the rivers at various EWR sites).</a:t>
            </a:r>
          </a:p>
          <a:p>
            <a:pPr marL="228600" lvl="1">
              <a:spcBef>
                <a:spcPts val="1000"/>
              </a:spcBef>
            </a:pPr>
            <a:r>
              <a:rPr lang="en-GB" sz="2200" dirty="0"/>
              <a:t>Determine the water quantity/quality component of the EWR and BHN for the priority wetlands/wetland clusters where applicable. </a:t>
            </a:r>
          </a:p>
          <a:p>
            <a:pPr marL="228600" lvl="1">
              <a:spcBef>
                <a:spcPts val="1000"/>
              </a:spcBef>
            </a:pPr>
            <a:r>
              <a:rPr lang="en-GB" sz="2200" dirty="0"/>
              <a:t>Determine the groundwater quality/quantity component of the BHN and the groundwater quantity component of the EWR for each resource unit/ quaternary catchment in the study area. </a:t>
            </a:r>
          </a:p>
          <a:p>
            <a:pPr marL="228600" lvl="1">
              <a:spcBef>
                <a:spcPts val="1000"/>
              </a:spcBef>
            </a:pPr>
            <a:r>
              <a:rPr lang="en-US" sz="2200" dirty="0"/>
              <a:t>Assess and evaluate operational scenarios, considering water transfers and developments in Lesotho and </a:t>
            </a:r>
            <a:r>
              <a:rPr lang="en-GB" sz="2200" dirty="0"/>
              <a:t>estuarine requirements in Lower Orange River</a:t>
            </a:r>
            <a:r>
              <a:rPr lang="en-US" sz="2200" dirty="0"/>
              <a:t>. </a:t>
            </a:r>
            <a:endParaRPr lang="en-ZA" sz="2200" dirty="0"/>
          </a:p>
          <a:p>
            <a:pPr marL="228600" lvl="1">
              <a:spcBef>
                <a:spcPts val="1000"/>
              </a:spcBef>
            </a:pPr>
            <a:r>
              <a:rPr lang="en-GB" sz="2200" dirty="0"/>
              <a:t>Determine ecological specifications/protection measures to support the Reserve requirements</a:t>
            </a:r>
            <a:r>
              <a:rPr lang="en-US" sz="2200" dirty="0"/>
              <a:t>.</a:t>
            </a:r>
            <a:endParaRPr lang="en-ZA" sz="2200" dirty="0"/>
          </a:p>
          <a:p>
            <a:pPr marL="228600" lvl="1">
              <a:spcBef>
                <a:spcPts val="1000"/>
              </a:spcBef>
            </a:pPr>
            <a:r>
              <a:rPr lang="en-GB" sz="2200" dirty="0"/>
              <a:t>Prepare the EWR and BHN templates for the Upper Orange Reserve.</a:t>
            </a:r>
            <a:endParaRPr lang="en-US" sz="2200" dirty="0"/>
          </a:p>
          <a:p>
            <a:pPr marL="228600" lvl="1">
              <a:spcBef>
                <a:spcPts val="1000"/>
              </a:spcBef>
            </a:pPr>
            <a:endParaRPr lang="en-GB" sz="2200" dirty="0"/>
          </a:p>
          <a:p>
            <a:endParaRPr lang="en-US" sz="2200" dirty="0"/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19337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Objective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8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12</a:t>
            </a:fld>
            <a:endParaRPr lang="en-ZA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24622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Approach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Content Placeholder 5"/>
          <p:cNvSpPr>
            <a:spLocks noGrp="1"/>
          </p:cNvSpPr>
          <p:nvPr>
            <p:ph sz="half" idx="1"/>
          </p:nvPr>
        </p:nvSpPr>
        <p:spPr>
          <a:xfrm>
            <a:off x="120129" y="982640"/>
            <a:ext cx="8884692" cy="4367282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ZA" sz="2200" dirty="0">
                <a:ea typeface="ＭＳ Ｐゴシック" pitchFamily="34" charset="-128"/>
                <a:cs typeface="Calibri" panose="020F0502020204030204" pitchFamily="34" charset="0"/>
              </a:rPr>
              <a:t>Study is of a technical nature, supported by stakeholder engagement.</a:t>
            </a:r>
          </a:p>
          <a:p>
            <a:pPr marL="228600" lvl="1">
              <a:spcBef>
                <a:spcPts val="1000"/>
              </a:spcBef>
            </a:pPr>
            <a:r>
              <a:rPr lang="en-ZA" sz="2200" dirty="0"/>
              <a:t>The approach and methodology that are followed for this study is in accordance with the 8-step process as outlined in Regulation 810 (Government Gazette 33541) dated 17 September 2010</a:t>
            </a:r>
          </a:p>
          <a:p>
            <a:pPr marL="228600" lvl="1">
              <a:spcBef>
                <a:spcPts val="1000"/>
              </a:spcBef>
            </a:pPr>
            <a:r>
              <a:rPr lang="en-ZA" sz="2200" dirty="0"/>
              <a:t>Reserve determination process as specified in the ‘Development of Procedures to operationalise Resource Directed Measures (DWS, 2017). </a:t>
            </a:r>
          </a:p>
          <a:p>
            <a:pPr marL="228600" lvl="1">
              <a:spcBef>
                <a:spcPts val="1000"/>
              </a:spcBef>
            </a:pPr>
            <a:r>
              <a:rPr lang="en-ZA" sz="2200" dirty="0">
                <a:ea typeface="ＭＳ Ｐゴシック" pitchFamily="34" charset="-128"/>
                <a:cs typeface="Calibri" panose="020F0502020204030204" pitchFamily="34" charset="0"/>
              </a:rPr>
              <a:t>Methodologies for Reserve determinations of rivers, wetlands and groundwater</a:t>
            </a:r>
            <a:endParaRPr lang="en-US" sz="22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2217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13</a:t>
            </a:fld>
            <a:endParaRPr lang="en-ZA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24622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Approach, DWS 2017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1BA3-B47F-4521-B530-58AB99771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2" y="577190"/>
            <a:ext cx="8722649" cy="5654438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3C660FC7-A9D1-4000-A41B-71F2BFB3720C}"/>
              </a:ext>
            </a:extLst>
          </p:cNvPr>
          <p:cNvSpPr/>
          <p:nvPr/>
        </p:nvSpPr>
        <p:spPr>
          <a:xfrm>
            <a:off x="3420465" y="5455890"/>
            <a:ext cx="576064" cy="504056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443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/>
          <p:cNvSpPr/>
          <p:nvPr/>
        </p:nvSpPr>
        <p:spPr>
          <a:xfrm>
            <a:off x="5581934" y="3609832"/>
            <a:ext cx="3466532" cy="6141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                  Currently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59104" y="1842448"/>
            <a:ext cx="3466532" cy="61414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                  </a:t>
            </a:r>
            <a:r>
              <a:rPr lang="en-ZA" dirty="0">
                <a:solidFill>
                  <a:schemeClr val="tx1"/>
                </a:solidFill>
              </a:rPr>
              <a:t>Completed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14</a:t>
            </a:fld>
            <a:endParaRPr lang="en-ZA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-15470" y="-24622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Main tasks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E29E5-9CA1-439B-BB13-B485ECB6A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67" y="560153"/>
            <a:ext cx="6862733" cy="543121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021175-C096-4C29-9C61-B1C8F7A23D63}"/>
              </a:ext>
            </a:extLst>
          </p:cNvPr>
          <p:cNvSpPr/>
          <p:nvPr/>
        </p:nvSpPr>
        <p:spPr>
          <a:xfrm>
            <a:off x="1725995" y="571682"/>
            <a:ext cx="3733109" cy="2458716"/>
          </a:xfrm>
          <a:prstGeom prst="roundRect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315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7718" y="848779"/>
            <a:ext cx="8119814" cy="1812533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200" dirty="0"/>
              <a:t>Critical component of the project</a:t>
            </a:r>
          </a:p>
          <a:p>
            <a:pPr marL="285750" indent="-285750"/>
            <a:r>
              <a:rPr lang="en-US" sz="2200" dirty="0"/>
              <a:t>Understanding the nature of the Scope of Work and alignment with DWS expectations</a:t>
            </a:r>
          </a:p>
          <a:p>
            <a:pPr marL="285750" indent="-285750"/>
            <a:r>
              <a:rPr lang="en-US" sz="2200" dirty="0"/>
              <a:t>Confirmation of study area, study team and approaches</a:t>
            </a:r>
            <a:endParaRPr lang="en-ZA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15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6156"/>
            <a:ext cx="91440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Task 1: Project Inception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						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Completed</a:t>
            </a:r>
            <a:endParaRPr lang="en-Z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itle 7"/>
          <p:cNvSpPr txBox="1">
            <a:spLocks noChangeArrowheads="1"/>
          </p:cNvSpPr>
          <p:nvPr/>
        </p:nvSpPr>
        <p:spPr bwMode="auto">
          <a:xfrm>
            <a:off x="0" y="2982395"/>
            <a:ext cx="91440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400" dirty="0"/>
              <a:t>Task 2: Data review, gaps analysis, RUs 		</a:t>
            </a:r>
            <a:r>
              <a:rPr lang="en-US" dirty="0">
                <a:solidFill>
                  <a:srgbClr val="FFFF00"/>
                </a:solidFill>
              </a:rPr>
              <a:t>Completed</a:t>
            </a:r>
            <a:r>
              <a:rPr lang="en-US" dirty="0"/>
              <a:t> </a:t>
            </a:r>
            <a:endParaRPr lang="en-ZA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87717" y="3826697"/>
            <a:ext cx="9143999" cy="1987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Review of water resource information, models and data  gathering</a:t>
            </a:r>
          </a:p>
          <a:p>
            <a:pPr marL="285750" indent="-285750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Describe impacts, identify hotspots/ stressed areas and gaps</a:t>
            </a:r>
          </a:p>
          <a:p>
            <a:pPr marL="285750" indent="-285750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Identify priority Resource Units for all water resource components</a:t>
            </a:r>
          </a:p>
          <a:p>
            <a:pPr marL="0" indent="0">
              <a:buNone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0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682388"/>
            <a:ext cx="9124950" cy="5840368"/>
          </a:xfrm>
        </p:spPr>
        <p:txBody>
          <a:bodyPr>
            <a:normAutofit/>
          </a:bodyPr>
          <a:lstStyle/>
          <a:p>
            <a:pPr marL="0" lvl="1" indent="0">
              <a:spcBef>
                <a:spcPct val="0"/>
              </a:spcBef>
              <a:buNone/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Main studies: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DWA, 2009. </a:t>
            </a: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Development of an Integrated Water Quality Management Strategy for the Upper and Lower Orange River Water Management Areas</a:t>
            </a: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 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ORASECOM, 2010. </a:t>
            </a: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Basin-wide Integrated Water Resources Management Plan: Environmental Flow Requirements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ORASECOM, 2010, 2015 and 2021. Joint Basin Surveys – aquatic ecosystem health reports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WRC, 2010. Developing a method for determining the environmental water requirements for non-perennial systems (focus area – </a:t>
            </a:r>
            <a:r>
              <a:rPr lang="en-ZA" sz="2000" dirty="0" err="1">
                <a:latin typeface="Arial" pitchFamily="34" charset="0"/>
                <a:ea typeface="ＭＳ Ｐゴシック" pitchFamily="34" charset="-128"/>
              </a:rPr>
              <a:t>Seekoei</a:t>
            </a: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 River catchment)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DWS, 2014. Development of Reconciliation Strategies for Large Bulk Water Supply Systems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DWS, 2014. PES – EI/ES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ORASECOM, 2014. National Action Plan for the Basin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latin typeface="Arial" pitchFamily="34" charset="0"/>
                <a:ea typeface="ＭＳ Ｐゴシック" pitchFamily="34" charset="-128"/>
              </a:rPr>
              <a:t>ORASECOM, 2014. Environmental flow requirements of Basin</a:t>
            </a:r>
          </a:p>
          <a:p>
            <a:pPr marL="685800" lvl="2">
              <a:spcBef>
                <a:spcPts val="1000"/>
              </a:spcBef>
            </a:pPr>
            <a:endParaRPr lang="en-ZA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ZA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2000" dirty="0"/>
          </a:p>
          <a:p>
            <a:pPr marL="228600" lvl="1">
              <a:spcBef>
                <a:spcPts val="1000"/>
              </a:spcBef>
            </a:pPr>
            <a:endParaRPr lang="en-GB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495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Information Review: Rivers </a:t>
            </a:r>
            <a:endParaRPr lang="en-ZA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35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17</a:t>
            </a:fld>
            <a:endParaRPr lang="en-ZA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27576"/>
            <a:ext cx="912495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Rivers: Previous Reserve studies</a:t>
            </a:r>
            <a:endParaRPr lang="en-ZA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FCAD6E5-EEC1-4967-86A1-6B0DEF4B0CE5}"/>
              </a:ext>
            </a:extLst>
          </p:cNvPr>
          <p:cNvSpPr txBox="1">
            <a:spLocks/>
          </p:cNvSpPr>
          <p:nvPr/>
        </p:nvSpPr>
        <p:spPr>
          <a:xfrm>
            <a:off x="506994" y="4155542"/>
            <a:ext cx="9017446" cy="1321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  <a:p>
            <a:endParaRPr lang="en-US" sz="2400" dirty="0"/>
          </a:p>
          <a:p>
            <a:pPr lvl="1"/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A9687B-4EE9-448E-BF68-46114A00B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924567"/>
              </p:ext>
            </p:extLst>
          </p:nvPr>
        </p:nvGraphicFramePr>
        <p:xfrm>
          <a:off x="126554" y="837445"/>
          <a:ext cx="8853673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1310">
                  <a:extLst>
                    <a:ext uri="{9D8B030D-6E8A-4147-A177-3AD203B41FA5}">
                      <a16:colId xmlns:a16="http://schemas.microsoft.com/office/drawing/2014/main" val="3594953352"/>
                    </a:ext>
                  </a:extLst>
                </a:gridCol>
                <a:gridCol w="4742363">
                  <a:extLst>
                    <a:ext uri="{9D8B030D-6E8A-4147-A177-3AD203B41FA5}">
                      <a16:colId xmlns:a16="http://schemas.microsoft.com/office/drawing/2014/main" val="2121769264"/>
                    </a:ext>
                  </a:extLst>
                </a:gridCol>
              </a:tblGrid>
              <a:tr h="31698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en-ZA" sz="17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 sites</a:t>
                      </a:r>
                      <a:endParaRPr lang="en-ZA" sz="17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889637"/>
                  </a:ext>
                </a:extLst>
              </a:tr>
              <a:tr h="3169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ORASECOM 2010: Intermediate EFR study </a:t>
                      </a:r>
                    </a:p>
                    <a:p>
                      <a:endParaRPr lang="en-ZA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site </a:t>
                      </a:r>
                      <a:r>
                        <a:rPr lang="en-ZA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</a:t>
                      </a:r>
                      <a:r>
                        <a:rPr lang="en-ZA" sz="1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Kraai</a:t>
                      </a:r>
                      <a:r>
                        <a:rPr lang="en-ZA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River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sites on the Caledon </a:t>
                      </a:r>
                      <a:r>
                        <a:rPr lang="en-ZA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site on the Orange River (Hopetown)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418471"/>
                  </a:ext>
                </a:extLst>
              </a:tr>
              <a:tr h="3169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Pre-2010. Rapid 3 studies</a:t>
                      </a:r>
                    </a:p>
                    <a:p>
                      <a:endParaRPr lang="en-ZA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EWR sites along the Modder/ Riet system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Sites on upper Caledon and main tributaries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424460"/>
                  </a:ext>
                </a:extLst>
              </a:tr>
              <a:tr h="3169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 – 2010: High confidence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sites on the </a:t>
                      </a:r>
                      <a:r>
                        <a:rPr lang="en-ZA" sz="17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Seekoei</a:t>
                      </a: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River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170166"/>
                  </a:ext>
                </a:extLst>
              </a:tr>
              <a:tr h="3169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Vaal Comprehensive Reserve Study (2006 – 2010)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comprehensive site - lower reaches of the Riet River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681683"/>
                  </a:ext>
                </a:extLst>
              </a:tr>
              <a:tr h="3169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 hoc rapid level 3 studies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Tributaries of the </a:t>
                      </a:r>
                      <a:r>
                        <a:rPr lang="en-ZA" sz="17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Karringmelkspruit</a:t>
                      </a: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ZA" sz="17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Wilgespruit</a:t>
                      </a: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D12E and D13K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stem Caledon River in D22D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4703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BAF49B-5FA3-4918-9725-092A62A65FF9}"/>
              </a:ext>
            </a:extLst>
          </p:cNvPr>
          <p:cNvSpPr txBox="1"/>
          <p:nvPr/>
        </p:nvSpPr>
        <p:spPr>
          <a:xfrm>
            <a:off x="506994" y="4799214"/>
            <a:ext cx="7677338" cy="67813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228600" lvl="1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ZA" sz="1800" dirty="0">
                <a:solidFill>
                  <a:schemeClr val="bg1"/>
                </a:solidFill>
              </a:rPr>
              <a:t>Above info/in-field surveys undertaken will provide high confidence ecological input for the management of this highly regulated system</a:t>
            </a:r>
          </a:p>
        </p:txBody>
      </p:sp>
    </p:spTree>
    <p:extLst>
      <p:ext uri="{BB962C8B-B14F-4D97-AF65-F5344CB8AC3E}">
        <p14:creationId xmlns:p14="http://schemas.microsoft.com/office/powerpoint/2010/main" val="376528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1520" y="889810"/>
            <a:ext cx="8720464" cy="5596732"/>
          </a:xfrm>
        </p:spPr>
        <p:txBody>
          <a:bodyPr>
            <a:normAutofit/>
          </a:bodyPr>
          <a:lstStyle/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Existing information on the general extent and distribution of wetlands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Google Earth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Available data and information on wetland types/features from NFEPA / NWM5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Some information gathered from the PES/EIS (DWS, 2014)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Previous specialist studies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Local knowledge </a:t>
            </a:r>
          </a:p>
          <a:p>
            <a:pPr marL="685800" lvl="2">
              <a:spcBef>
                <a:spcPts val="1000"/>
              </a:spcBef>
            </a:pPr>
            <a:endParaRPr lang="en-ZA" sz="2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2200" dirty="0"/>
          </a:p>
          <a:p>
            <a:pPr marL="228600" lvl="1">
              <a:spcBef>
                <a:spcPts val="1000"/>
              </a:spcBef>
            </a:pPr>
            <a:endParaRPr lang="en-GB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61555"/>
            <a:ext cx="912495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Information Review: Wetlands </a:t>
            </a:r>
            <a:endParaRPr lang="en-ZA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3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4775" y="1043719"/>
            <a:ext cx="8424936" cy="5596732"/>
          </a:xfrm>
        </p:spPr>
        <p:txBody>
          <a:bodyPr>
            <a:normAutofit/>
          </a:bodyPr>
          <a:lstStyle/>
          <a:p>
            <a:pPr marL="0" lvl="1" indent="0">
              <a:spcBef>
                <a:spcPct val="0"/>
              </a:spcBef>
              <a:buNone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Focus on available data and information from WR2012 </a:t>
            </a:r>
          </a:p>
          <a:p>
            <a:pPr marL="0" lvl="1" indent="0">
              <a:spcBef>
                <a:spcPct val="0"/>
              </a:spcBef>
              <a:buNone/>
            </a:pPr>
            <a:endParaRPr lang="en-US" sz="2400" dirty="0">
              <a:latin typeface="Arial" pitchFamily="34" charset="0"/>
              <a:ea typeface="ＭＳ Ｐゴシック" pitchFamily="34" charset="-128"/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Available reports: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Overview of water resources – Availability and </a:t>
            </a:r>
            <a:r>
              <a:rPr lang="en-US" sz="2400" dirty="0" err="1">
                <a:latin typeface="Arial" pitchFamily="34" charset="0"/>
                <a:ea typeface="ＭＳ Ｐゴシック" pitchFamily="34" charset="-128"/>
              </a:rPr>
              <a:t>Utilisation</a:t>
            </a:r>
            <a:endParaRPr lang="en-US" sz="2400" dirty="0">
              <a:latin typeface="Arial" pitchFamily="34" charset="0"/>
              <a:ea typeface="ＭＳ Ｐゴシック" pitchFamily="34" charset="-128"/>
            </a:endParaRP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Internal Strategic perspective 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All Towns Reconciliation Strategies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Additional specialist studies and local knowledge will be required:</a:t>
            </a:r>
          </a:p>
          <a:p>
            <a:pPr marL="685800" lvl="2">
              <a:spcBef>
                <a:spcPct val="0"/>
              </a:spcBef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Identify certain “hot spot” areas</a:t>
            </a:r>
          </a:p>
          <a:p>
            <a:pPr marL="685800" lvl="2">
              <a:spcBef>
                <a:spcPct val="0"/>
              </a:spcBef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Where the groundwater potential is low and the demand is high</a:t>
            </a:r>
            <a:endParaRPr lang="en-ZA" sz="2200" dirty="0">
              <a:latin typeface="Arial" pitchFamily="34" charset="0"/>
              <a:ea typeface="ＭＳ Ｐゴシック" pitchFamily="34" charset="-128"/>
            </a:endParaRPr>
          </a:p>
          <a:p>
            <a:pPr marL="685800" lvl="2">
              <a:spcBef>
                <a:spcPts val="1000"/>
              </a:spcBef>
            </a:pPr>
            <a:endParaRPr lang="en-ZA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ZA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800" dirty="0"/>
          </a:p>
          <a:p>
            <a:pPr marL="228600" lvl="1">
              <a:spcBef>
                <a:spcPts val="1000"/>
              </a:spcBef>
            </a:pPr>
            <a:endParaRPr lang="en-GB" sz="2200" dirty="0"/>
          </a:p>
          <a:p>
            <a:endParaRPr lang="en-US" sz="2200" dirty="0"/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61555"/>
            <a:ext cx="912495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Information Review: Groundwater </a:t>
            </a:r>
            <a:endParaRPr lang="en-ZA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0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4435" y="800966"/>
            <a:ext cx="8788495" cy="5149458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Background to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	Study Area</a:t>
            </a:r>
          </a:p>
          <a:p>
            <a:r>
              <a:rPr lang="en-US" dirty="0">
                <a:latin typeface="+mn-lt"/>
              </a:rPr>
              <a:t>Study objective and approach</a:t>
            </a:r>
          </a:p>
          <a:p>
            <a:r>
              <a:rPr lang="en-US" dirty="0">
                <a:latin typeface="+mn-lt"/>
              </a:rPr>
              <a:t>Gaps analysis</a:t>
            </a:r>
          </a:p>
          <a:p>
            <a:r>
              <a:rPr lang="en-US" dirty="0">
                <a:latin typeface="+mn-lt"/>
              </a:rPr>
              <a:t>Resource Units</a:t>
            </a:r>
          </a:p>
          <a:p>
            <a:r>
              <a:rPr lang="en-US" dirty="0">
                <a:latin typeface="+mn-lt"/>
              </a:rPr>
              <a:t>Field surveys</a:t>
            </a:r>
          </a:p>
          <a:p>
            <a:r>
              <a:rPr lang="en-US" dirty="0">
                <a:latin typeface="+mn-lt"/>
              </a:rPr>
              <a:t>Next steps…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2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24621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021846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0145" y="835453"/>
            <a:ext cx="8793731" cy="5472607"/>
          </a:xfrm>
        </p:spPr>
        <p:txBody>
          <a:bodyPr>
            <a:normAutofit/>
          </a:bodyPr>
          <a:lstStyle/>
          <a:p>
            <a:pPr algn="just"/>
            <a:endParaRPr lang="en-ZA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20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44933"/>
            <a:ext cx="9124950" cy="5355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Key gap identification: Rivers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86967D-A265-4440-91B0-DAEAD8F9E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34102"/>
              </p:ext>
            </p:extLst>
          </p:nvPr>
        </p:nvGraphicFramePr>
        <p:xfrm>
          <a:off x="0" y="797475"/>
          <a:ext cx="9124951" cy="51571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08987">
                  <a:extLst>
                    <a:ext uri="{9D8B030D-6E8A-4147-A177-3AD203B41FA5}">
                      <a16:colId xmlns:a16="http://schemas.microsoft.com/office/drawing/2014/main" val="2022092586"/>
                    </a:ext>
                  </a:extLst>
                </a:gridCol>
                <a:gridCol w="4135375">
                  <a:extLst>
                    <a:ext uri="{9D8B030D-6E8A-4147-A177-3AD203B41FA5}">
                      <a16:colId xmlns:a16="http://schemas.microsoft.com/office/drawing/2014/main" val="445740655"/>
                    </a:ext>
                  </a:extLst>
                </a:gridCol>
                <a:gridCol w="2980589">
                  <a:extLst>
                    <a:ext uri="{9D8B030D-6E8A-4147-A177-3AD203B41FA5}">
                      <a16:colId xmlns:a16="http://schemas.microsoft.com/office/drawing/2014/main" val="3826983121"/>
                    </a:ext>
                  </a:extLst>
                </a:gridCol>
              </a:tblGrid>
              <a:tr h="321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gap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Interventions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23088"/>
                  </a:ext>
                </a:extLst>
              </a:tr>
              <a:tr h="321971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Hydrology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01169"/>
                  </a:ext>
                </a:extLst>
              </a:tr>
              <a:tr h="23437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Gauged daily data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gauging stations in catchment area.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Old/unreliable/poor quality of flow data.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 balances but unreliable due to environmental factors namely rainfall/evaporation.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of long-term flow data falls outside the scope of this study. Will use where available and indicate confidence in results.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extLst>
                  <a:ext uri="{0D108BD9-81ED-4DB2-BD59-A6C34878D82A}">
                    <a16:rowId xmlns:a16="http://schemas.microsoft.com/office/drawing/2014/main" val="3810558602"/>
                  </a:ext>
                </a:extLst>
              </a:tr>
              <a:tr h="321971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quality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730069"/>
                  </a:ext>
                </a:extLst>
              </a:tr>
              <a:tr h="17504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water quality data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Indications are that much of this monitoring stopped in early 2018.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from other sources (JBS3 – Upper Orange catchment) will be utilised to assess the current state of water quality in the study area.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extLst>
                  <a:ext uri="{0D108BD9-81ED-4DB2-BD59-A6C34878D82A}">
                    <a16:rowId xmlns:a16="http://schemas.microsoft.com/office/drawing/2014/main" val="2997335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21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0145" y="835453"/>
            <a:ext cx="8793731" cy="5472607"/>
          </a:xfrm>
        </p:spPr>
        <p:txBody>
          <a:bodyPr>
            <a:normAutofit/>
          </a:bodyPr>
          <a:lstStyle/>
          <a:p>
            <a:pPr algn="just"/>
            <a:endParaRPr lang="en-ZA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21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56274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Key gap identification: Wetlands 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86967D-A265-4440-91B0-DAEAD8F9E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1634"/>
              </p:ext>
            </p:extLst>
          </p:nvPr>
        </p:nvGraphicFramePr>
        <p:xfrm>
          <a:off x="-5466" y="835453"/>
          <a:ext cx="9124951" cy="46053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62662">
                  <a:extLst>
                    <a:ext uri="{9D8B030D-6E8A-4147-A177-3AD203B41FA5}">
                      <a16:colId xmlns:a16="http://schemas.microsoft.com/office/drawing/2014/main" val="2022092586"/>
                    </a:ext>
                  </a:extLst>
                </a:gridCol>
                <a:gridCol w="446325">
                  <a:extLst>
                    <a:ext uri="{9D8B030D-6E8A-4147-A177-3AD203B41FA5}">
                      <a16:colId xmlns:a16="http://schemas.microsoft.com/office/drawing/2014/main" val="2719008980"/>
                    </a:ext>
                  </a:extLst>
                </a:gridCol>
                <a:gridCol w="1961897">
                  <a:extLst>
                    <a:ext uri="{9D8B030D-6E8A-4147-A177-3AD203B41FA5}">
                      <a16:colId xmlns:a16="http://schemas.microsoft.com/office/drawing/2014/main" val="445740655"/>
                    </a:ext>
                  </a:extLst>
                </a:gridCol>
                <a:gridCol w="2173478">
                  <a:extLst>
                    <a:ext uri="{9D8B030D-6E8A-4147-A177-3AD203B41FA5}">
                      <a16:colId xmlns:a16="http://schemas.microsoft.com/office/drawing/2014/main" val="398890800"/>
                    </a:ext>
                  </a:extLst>
                </a:gridCol>
                <a:gridCol w="2980589">
                  <a:extLst>
                    <a:ext uri="{9D8B030D-6E8A-4147-A177-3AD203B41FA5}">
                      <a16:colId xmlns:a16="http://schemas.microsoft.com/office/drawing/2014/main" val="3826983121"/>
                    </a:ext>
                  </a:extLst>
                </a:gridCol>
              </a:tblGrid>
              <a:tr h="321971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gap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Interventions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23088"/>
                  </a:ext>
                </a:extLst>
              </a:tr>
              <a:tr h="321971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Wetlands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01169"/>
                  </a:ext>
                </a:extLst>
              </a:tr>
              <a:tr h="23437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Wetland identification</a:t>
                      </a:r>
                    </a:p>
                  </a:txBody>
                  <a:tcPr marL="68580" marR="68580" marT="71755" marB="71755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Gaps in the national wetland coverage for the middle to southern reaches of the Free State.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Upper reaches of </a:t>
                      </a:r>
                      <a:r>
                        <a:rPr lang="en-ZA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Kraai</a:t>
                      </a:r>
                      <a:r>
                        <a:rPr lang="en-ZA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(SWSA)</a:t>
                      </a:r>
                    </a:p>
                  </a:txBody>
                  <a:tcPr marL="68580" marR="68580" marT="71755" marB="71755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Gaps in the national wetland coverage for the middle to southern reaches of the Free State.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Upper reaches of Kraai (Strategic Water Source Area)</a:t>
                      </a:r>
                    </a:p>
                  </a:txBody>
                  <a:tcPr marL="68580" marR="68580" marT="71755" marB="71755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Combine all existing and relevant wetland shapefiles into a consolidated and updated wetland shapefile.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Specialist wetland workshops (2) have been held with SANBI, DWS, Northern Cape Wetland Forum, Working for Wetlands representatives and various other wetland specialists for input/support to address these gaps.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Focused areas to be identified to ensure the cross-linkage between wetland, groundwater and rivers.</a:t>
                      </a:r>
                    </a:p>
                  </a:txBody>
                  <a:tcPr marL="68580" marR="68580" marT="71755" marB="71755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Combine all existing and relevant wetland shapefiles into a consolidated and updated wetland shapefile.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Specialist wetland workshop being held with SANBI, DWS, Northern Cape Wetland Forum, Working for Wetlands representatives and various other wetland specialists on 9 December 2021 for further input/support to address these gaps.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Focused areas to be identified to ensure the cross-linkage between wetland, groundwater and rivers.</a:t>
                      </a: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3810558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471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22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56274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Key gap identification: Groundwater 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11051B-5DEE-467E-AD4A-56B02A99D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168680"/>
              </p:ext>
            </p:extLst>
          </p:nvPr>
        </p:nvGraphicFramePr>
        <p:xfrm>
          <a:off x="19050" y="949844"/>
          <a:ext cx="9124950" cy="43809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08986">
                  <a:extLst>
                    <a:ext uri="{9D8B030D-6E8A-4147-A177-3AD203B41FA5}">
                      <a16:colId xmlns:a16="http://schemas.microsoft.com/office/drawing/2014/main" val="3436040913"/>
                    </a:ext>
                  </a:extLst>
                </a:gridCol>
                <a:gridCol w="3015687">
                  <a:extLst>
                    <a:ext uri="{9D8B030D-6E8A-4147-A177-3AD203B41FA5}">
                      <a16:colId xmlns:a16="http://schemas.microsoft.com/office/drawing/2014/main" val="1244479307"/>
                    </a:ext>
                  </a:extLst>
                </a:gridCol>
                <a:gridCol w="1119688">
                  <a:extLst>
                    <a:ext uri="{9D8B030D-6E8A-4147-A177-3AD203B41FA5}">
                      <a16:colId xmlns:a16="http://schemas.microsoft.com/office/drawing/2014/main" val="435924000"/>
                    </a:ext>
                  </a:extLst>
                </a:gridCol>
                <a:gridCol w="2980589">
                  <a:extLst>
                    <a:ext uri="{9D8B030D-6E8A-4147-A177-3AD203B41FA5}">
                      <a16:colId xmlns:a16="http://schemas.microsoft.com/office/drawing/2014/main" val="392285570"/>
                    </a:ext>
                  </a:extLst>
                </a:gridCol>
              </a:tblGrid>
              <a:tr h="1048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n-ZA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gap</a:t>
                      </a:r>
                      <a:endParaRPr lang="en-ZA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Interventions</a:t>
                      </a:r>
                      <a:endParaRPr lang="en-ZA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299544"/>
                  </a:ext>
                </a:extLst>
              </a:tr>
              <a:tr h="104899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Groundwater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522986"/>
                  </a:ext>
                </a:extLst>
              </a:tr>
              <a:tr h="8328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Groundwater information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databases (WARMS, etc.) and reports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 a technical task group meeting with DWS and key Project Steering Committee/ Water User Association members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 new data in focused areas i.e. priority quaternary catchments  where linkages occur between groundwater, wetlands and rivers.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</a:rPr>
                        <a:t>Propose a technical task group meeting with DWS and key Project Steering Committee/ Water User Association members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</a:rPr>
                        <a:t> Collect new data in focused areas i.e. priority quaternary catchments  where linkages occur between groundwater, wetlands and rivers.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33" marR="24033" marT="25146" marB="25146"/>
                </a:tc>
                <a:extLst>
                  <a:ext uri="{0D108BD9-81ED-4DB2-BD59-A6C34878D82A}">
                    <a16:rowId xmlns:a16="http://schemas.microsoft.com/office/drawing/2014/main" val="2205159221"/>
                  </a:ext>
                </a:extLst>
              </a:tr>
              <a:tr h="104899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Integration 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817970"/>
                  </a:ext>
                </a:extLst>
              </a:tr>
              <a:tr h="4477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Integration between components 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existing information or processed data available for the integration of the various components. Some partial integration between components has been undertaken as part of previous Reserve studies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specific area will be selected where the integration of rivers, wetlands and groundwater components will be undertaken. It is proposed that the </a:t>
                      </a:r>
                      <a:r>
                        <a:rPr lang="en-ZA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Kraai</a:t>
                      </a:r>
                      <a:r>
                        <a:rPr lang="en-Z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River catchment is used as it also forms part of the SWSA</a:t>
                      </a:r>
                      <a:endParaRPr lang="en-ZA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033" marR="24033" marT="25146" marB="25146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ZA" sz="1600" dirty="0">
                          <a:effectLst/>
                        </a:rPr>
                        <a:t>A specific area will be selected where the integration of rivers, wetlands and groundwater components will be undertaken. It is proposed that the </a:t>
                      </a:r>
                      <a:r>
                        <a:rPr lang="en-ZA" sz="1600" dirty="0" err="1">
                          <a:effectLst/>
                        </a:rPr>
                        <a:t>Kraai</a:t>
                      </a:r>
                      <a:r>
                        <a:rPr lang="en-ZA" sz="1600" dirty="0">
                          <a:effectLst/>
                        </a:rPr>
                        <a:t> River catchment is used as it also forms part of the SWSA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33" marR="24033" marT="25146" marB="25146"/>
                </a:tc>
                <a:extLst>
                  <a:ext uri="{0D108BD9-81ED-4DB2-BD59-A6C34878D82A}">
                    <a16:rowId xmlns:a16="http://schemas.microsoft.com/office/drawing/2014/main" val="1080481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78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608780"/>
            <a:ext cx="9016308" cy="3008884"/>
          </a:xfrm>
        </p:spPr>
        <p:txBody>
          <a:bodyPr>
            <a:normAutofit/>
          </a:bodyPr>
          <a:lstStyle/>
          <a:p>
            <a:pPr marL="285750" lv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Linear stretches of rivers which require different EWRs (due to different flow patterns, reaction of habitat and biota to stress, management and operational structures)</a:t>
            </a: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RUs can also be delineated as primary wetland areas / major dams / important groundwater systems</a:t>
            </a:r>
          </a:p>
          <a:p>
            <a:pPr marL="285750" lv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Considering a variety of factors, namely ecoregions, geomorphologic classification, water quality, land use, habitat integrity, physical system constraints, HGM types for wetlands, groundwater hotspots, local knowledge etc.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4950" cy="5461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Resource Units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9525" y="3206959"/>
            <a:ext cx="8873633" cy="2676484"/>
            <a:chOff x="-265220" y="2885149"/>
            <a:chExt cx="10257419" cy="30748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3ECBCA3-149B-4EE1-9958-92E90B8D36DA}"/>
                </a:ext>
              </a:extLst>
            </p:cNvPr>
            <p:cNvSpPr/>
            <p:nvPr/>
          </p:nvSpPr>
          <p:spPr>
            <a:xfrm>
              <a:off x="-265219" y="4843703"/>
              <a:ext cx="3084390" cy="111630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ECBCA3-149B-4EE1-9958-92E90B8D36DA}"/>
                </a:ext>
              </a:extLst>
            </p:cNvPr>
            <p:cNvSpPr/>
            <p:nvPr/>
          </p:nvSpPr>
          <p:spPr>
            <a:xfrm>
              <a:off x="-265220" y="3200144"/>
              <a:ext cx="2979646" cy="115674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774034-673C-49BE-922F-B5EDF71BBADA}"/>
                </a:ext>
              </a:extLst>
            </p:cNvPr>
            <p:cNvSpPr txBox="1"/>
            <p:nvPr/>
          </p:nvSpPr>
          <p:spPr>
            <a:xfrm>
              <a:off x="116729" y="3383966"/>
              <a:ext cx="2252606" cy="742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Ecological considerations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774034-673C-49BE-922F-B5EDF71BBADA}"/>
                </a:ext>
              </a:extLst>
            </p:cNvPr>
            <p:cNvSpPr txBox="1"/>
            <p:nvPr/>
          </p:nvSpPr>
          <p:spPr>
            <a:xfrm>
              <a:off x="138197" y="4997810"/>
              <a:ext cx="2710341" cy="742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en-US" sz="1800" dirty="0"/>
                <a:t>Water use impacts/ considerations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21CBBB5-0C89-4E1A-8B86-8A94C2098734}"/>
                </a:ext>
              </a:extLst>
            </p:cNvPr>
            <p:cNvCxnSpPr>
              <a:cxnSpLocks/>
            </p:cNvCxnSpPr>
            <p:nvPr/>
          </p:nvCxnSpPr>
          <p:spPr>
            <a:xfrm>
              <a:off x="2725254" y="3880278"/>
              <a:ext cx="2447465" cy="802173"/>
            </a:xfrm>
            <a:prstGeom prst="straightConnector1">
              <a:avLst/>
            </a:prstGeom>
            <a:ln w="63500">
              <a:solidFill>
                <a:srgbClr val="92D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3ECBCA3-149B-4EE1-9958-92E90B8D36DA}"/>
                </a:ext>
              </a:extLst>
            </p:cNvPr>
            <p:cNvSpPr/>
            <p:nvPr/>
          </p:nvSpPr>
          <p:spPr>
            <a:xfrm>
              <a:off x="5172720" y="4592085"/>
              <a:ext cx="2304000" cy="828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774034-673C-49BE-922F-B5EDF71BBADA}"/>
                </a:ext>
              </a:extLst>
            </p:cNvPr>
            <p:cNvSpPr txBox="1"/>
            <p:nvPr/>
          </p:nvSpPr>
          <p:spPr>
            <a:xfrm>
              <a:off x="5391237" y="4628290"/>
              <a:ext cx="18926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Priority Resource Unit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ECBCA3-149B-4EE1-9958-92E90B8D36DA}"/>
                </a:ext>
              </a:extLst>
            </p:cNvPr>
            <p:cNvSpPr/>
            <p:nvPr/>
          </p:nvSpPr>
          <p:spPr>
            <a:xfrm>
              <a:off x="7688199" y="2885149"/>
              <a:ext cx="2304000" cy="1056172"/>
            </a:xfrm>
            <a:prstGeom prst="ellipse">
              <a:avLst/>
            </a:prstGeom>
            <a:solidFill>
              <a:srgbClr val="F5770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774034-673C-49BE-922F-B5EDF71BBADA}"/>
                </a:ext>
              </a:extLst>
            </p:cNvPr>
            <p:cNvSpPr txBox="1"/>
            <p:nvPr/>
          </p:nvSpPr>
          <p:spPr>
            <a:xfrm>
              <a:off x="7969857" y="3047347"/>
              <a:ext cx="1892684" cy="742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Socio-Cultural Importance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21CBBB5-0C89-4E1A-8B86-8A94C2098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1814" y="3604824"/>
              <a:ext cx="1017898" cy="874764"/>
            </a:xfrm>
            <a:prstGeom prst="straightConnector1">
              <a:avLst/>
            </a:prstGeom>
            <a:ln w="63500">
              <a:solidFill>
                <a:srgbClr val="F5770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1CBBB5-0C89-4E1A-8B86-8A94C2098734}"/>
              </a:ext>
            </a:extLst>
          </p:cNvPr>
          <p:cNvCxnSpPr>
            <a:cxnSpLocks/>
          </p:cNvCxnSpPr>
          <p:nvPr/>
        </p:nvCxnSpPr>
        <p:spPr>
          <a:xfrm flipV="1">
            <a:off x="3007114" y="5226898"/>
            <a:ext cx="1902845" cy="143015"/>
          </a:xfrm>
          <a:prstGeom prst="straightConnector1">
            <a:avLst/>
          </a:prstGeom>
          <a:ln w="63500">
            <a:solidFill>
              <a:srgbClr val="11267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4BDDAA-5F72-4921-B1C3-CB56C5F057B3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5448961" y="5610212"/>
            <a:ext cx="437413" cy="115808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C550AE09-3CBC-4153-BDB8-77802583335C}"/>
              </a:ext>
            </a:extLst>
          </p:cNvPr>
          <p:cNvSpPr/>
          <p:nvPr/>
        </p:nvSpPr>
        <p:spPr>
          <a:xfrm rot="2002476">
            <a:off x="3521626" y="2461819"/>
            <a:ext cx="2313886" cy="4535011"/>
          </a:xfrm>
          <a:prstGeom prst="curvedLeftArrow">
            <a:avLst>
              <a:gd name="adj1" fmla="val 10107"/>
              <a:gd name="adj2" fmla="val 46516"/>
              <a:gd name="adj3" fmla="val 25000"/>
            </a:avLst>
          </a:prstGeom>
          <a:solidFill>
            <a:srgbClr val="FFC000"/>
          </a:solidFill>
          <a:ln w="254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BE729D-1026-4AAE-9451-DA5684766CC3}"/>
              </a:ext>
            </a:extLst>
          </p:cNvPr>
          <p:cNvCxnSpPr>
            <a:cxnSpLocks/>
          </p:cNvCxnSpPr>
          <p:nvPr/>
        </p:nvCxnSpPr>
        <p:spPr>
          <a:xfrm flipH="1">
            <a:off x="6479811" y="2970896"/>
            <a:ext cx="372332" cy="27979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766A8B5-ACD9-445A-AA3B-824F590107F5}"/>
              </a:ext>
            </a:extLst>
          </p:cNvPr>
          <p:cNvCxnSpPr>
            <a:cxnSpLocks/>
          </p:cNvCxnSpPr>
          <p:nvPr/>
        </p:nvCxnSpPr>
        <p:spPr>
          <a:xfrm flipH="1" flipV="1">
            <a:off x="6273315" y="4422871"/>
            <a:ext cx="541094" cy="30300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-49613" y="827947"/>
            <a:ext cx="9124950" cy="5898219"/>
          </a:xfrm>
        </p:spPr>
        <p:txBody>
          <a:bodyPr>
            <a:noAutofit/>
          </a:bodyPr>
          <a:lstStyle/>
          <a:p>
            <a:pPr marL="0" lvl="1" indent="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None/>
            </a:pPr>
            <a:endParaRPr lang="en-ZA" sz="1600" dirty="0"/>
          </a:p>
          <a:p>
            <a:pPr marL="228600" lvl="1">
              <a:spcBef>
                <a:spcPts val="1000"/>
              </a:spcBef>
            </a:pPr>
            <a:endParaRPr lang="en-ZA" sz="1600" dirty="0"/>
          </a:p>
          <a:p>
            <a:endParaRPr lang="en-US" sz="1600" b="1" i="1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31094"/>
            <a:ext cx="9124950" cy="5355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Resource Units: Delineation and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Prioritisation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A530C6-394B-40D6-BF29-7218CE9AEE56}"/>
              </a:ext>
            </a:extLst>
          </p:cNvPr>
          <p:cNvSpPr/>
          <p:nvPr/>
        </p:nvSpPr>
        <p:spPr>
          <a:xfrm>
            <a:off x="2412184" y="2339003"/>
            <a:ext cx="3033597" cy="306877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BFAA8-9FBB-409A-8D2C-5466CB5D2288}"/>
              </a:ext>
            </a:extLst>
          </p:cNvPr>
          <p:cNvSpPr txBox="1"/>
          <p:nvPr/>
        </p:nvSpPr>
        <p:spPr>
          <a:xfrm>
            <a:off x="2843221" y="3181509"/>
            <a:ext cx="2183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Information and data collection</a:t>
            </a:r>
            <a:endParaRPr lang="en-ZA" sz="30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B74B7C-27F1-47E3-8C11-509C3D2C1411}"/>
              </a:ext>
            </a:extLst>
          </p:cNvPr>
          <p:cNvSpPr/>
          <p:nvPr/>
        </p:nvSpPr>
        <p:spPr>
          <a:xfrm>
            <a:off x="3512939" y="1125952"/>
            <a:ext cx="1884960" cy="1793396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DA7327-6ED6-4FA4-B6F8-C5F78E3071E0}"/>
              </a:ext>
            </a:extLst>
          </p:cNvPr>
          <p:cNvSpPr/>
          <p:nvPr/>
        </p:nvSpPr>
        <p:spPr>
          <a:xfrm>
            <a:off x="4865577" y="2993918"/>
            <a:ext cx="1884960" cy="179339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DECC5F-CBBC-40C6-9941-13E9C81EB4F0}"/>
              </a:ext>
            </a:extLst>
          </p:cNvPr>
          <p:cNvSpPr/>
          <p:nvPr/>
        </p:nvSpPr>
        <p:spPr>
          <a:xfrm>
            <a:off x="3661140" y="4671798"/>
            <a:ext cx="1884960" cy="1793396"/>
          </a:xfrm>
          <a:prstGeom prst="ellipse">
            <a:avLst/>
          </a:prstGeom>
          <a:solidFill>
            <a:srgbClr val="0066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51578-7C98-4493-96C1-DEA2FC0EC227}"/>
              </a:ext>
            </a:extLst>
          </p:cNvPr>
          <p:cNvSpPr txBox="1"/>
          <p:nvPr/>
        </p:nvSpPr>
        <p:spPr>
          <a:xfrm>
            <a:off x="3497521" y="1744066"/>
            <a:ext cx="1944434" cy="428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Key drivers </a:t>
            </a:r>
            <a:endParaRPr lang="en-Z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D8AD1E-2299-4D10-B432-FBDB7E96434A}"/>
              </a:ext>
            </a:extLst>
          </p:cNvPr>
          <p:cNvSpPr txBox="1"/>
          <p:nvPr/>
        </p:nvSpPr>
        <p:spPr>
          <a:xfrm>
            <a:off x="4765258" y="3416999"/>
            <a:ext cx="208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Aquatic Ecosystems</a:t>
            </a:r>
            <a:endParaRPr lang="en-ZA" sz="1200" i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566F0B-5734-42F8-98DC-3E22A4E04C2B}"/>
              </a:ext>
            </a:extLst>
          </p:cNvPr>
          <p:cNvSpPr txBox="1"/>
          <p:nvPr/>
        </p:nvSpPr>
        <p:spPr>
          <a:xfrm>
            <a:off x="3651152" y="5081835"/>
            <a:ext cx="1904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Ecosystems Services and Value</a:t>
            </a:r>
            <a:endParaRPr lang="en-ZA" sz="20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7C2EAC-0B08-4155-AD1E-ACA514861DD9}"/>
              </a:ext>
            </a:extLst>
          </p:cNvPr>
          <p:cNvSpPr/>
          <p:nvPr/>
        </p:nvSpPr>
        <p:spPr>
          <a:xfrm>
            <a:off x="1231994" y="1811933"/>
            <a:ext cx="1884960" cy="1793396"/>
          </a:xfrm>
          <a:prstGeom prst="ellipse">
            <a:avLst/>
          </a:prstGeom>
          <a:solidFill>
            <a:srgbClr val="00B0F0"/>
          </a:solidFill>
          <a:ln w="635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68956F-5F2C-4584-9414-EFC3377CB665}"/>
              </a:ext>
            </a:extLst>
          </p:cNvPr>
          <p:cNvSpPr txBox="1"/>
          <p:nvPr/>
        </p:nvSpPr>
        <p:spPr>
          <a:xfrm>
            <a:off x="1242799" y="2144513"/>
            <a:ext cx="192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RU delineation and site selection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(rivers)</a:t>
            </a:r>
            <a:endParaRPr lang="en-ZA" sz="20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AC64DE-66B7-4EAB-8280-5B5594C454BC}"/>
              </a:ext>
            </a:extLst>
          </p:cNvPr>
          <p:cNvSpPr txBox="1"/>
          <p:nvPr/>
        </p:nvSpPr>
        <p:spPr>
          <a:xfrm>
            <a:off x="5498633" y="726730"/>
            <a:ext cx="2528471" cy="606189"/>
          </a:xfrm>
          <a:prstGeom prst="rect">
            <a:avLst/>
          </a:prstGeom>
          <a:solidFill>
            <a:schemeClr val="accent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000" b="1" i="1" dirty="0"/>
              <a:t>SW resources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Rate use importance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Prioritize SW SQs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Consider planned developments</a:t>
            </a:r>
            <a:endParaRPr lang="en-ZA" sz="10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AB0D045-46AF-480E-A886-6B207A3F5D9C}"/>
              </a:ext>
            </a:extLst>
          </p:cNvPr>
          <p:cNvSpPr/>
          <p:nvPr/>
        </p:nvSpPr>
        <p:spPr>
          <a:xfrm>
            <a:off x="1251410" y="3951842"/>
            <a:ext cx="1884960" cy="1793396"/>
          </a:xfrm>
          <a:prstGeom prst="ellipse">
            <a:avLst/>
          </a:prstGeom>
          <a:solidFill>
            <a:srgbClr val="000066"/>
          </a:solidFill>
          <a:ln w="508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9804B5-F2B3-4138-8A88-E981A2255DB1}"/>
              </a:ext>
            </a:extLst>
          </p:cNvPr>
          <p:cNvSpPr txBox="1"/>
          <p:nvPr/>
        </p:nvSpPr>
        <p:spPr>
          <a:xfrm>
            <a:off x="1151091" y="4325649"/>
            <a:ext cx="2085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Prioritized River SQs, wetlands, groundwater RUs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EC660E-8902-4989-95DC-9597B865821F}"/>
              </a:ext>
            </a:extLst>
          </p:cNvPr>
          <p:cNvSpPr txBox="1"/>
          <p:nvPr/>
        </p:nvSpPr>
        <p:spPr>
          <a:xfrm>
            <a:off x="6840273" y="4279931"/>
            <a:ext cx="2313407" cy="11113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" b="1" i="1" dirty="0"/>
              <a:t>Wetlands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Identify spatial distribution/extent of wetlands, types, PES, EIS of wetland RUs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Identify wetland priorities based on ecological status</a:t>
            </a:r>
            <a:endParaRPr lang="en-Z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D5316F-66DD-4174-9566-3F3F1229B14B}"/>
              </a:ext>
            </a:extLst>
          </p:cNvPr>
          <p:cNvSpPr txBox="1"/>
          <p:nvPr/>
        </p:nvSpPr>
        <p:spPr>
          <a:xfrm>
            <a:off x="6814409" y="2844816"/>
            <a:ext cx="2323912" cy="1373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" b="1" i="1" dirty="0"/>
              <a:t>Rivers (each SQ)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Determine the EIES, SWSA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Consider fish sanctuaries, IUCN listed species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Sensitive macroinvertebrates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Protected riparian vegetation/ invasive plants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Prioritize SQ</a:t>
            </a:r>
          </a:p>
          <a:p>
            <a:endParaRPr lang="en-ZA" sz="1000" b="1" i="1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AB6E52-12BC-4EFD-9C9F-5BB80E17064F}"/>
              </a:ext>
            </a:extLst>
          </p:cNvPr>
          <p:cNvCxnSpPr>
            <a:cxnSpLocks/>
          </p:cNvCxnSpPr>
          <p:nvPr/>
        </p:nvCxnSpPr>
        <p:spPr>
          <a:xfrm flipH="1">
            <a:off x="5185997" y="827372"/>
            <a:ext cx="303369" cy="661194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6D7EC5A-0E4F-45AB-BB4C-11E1D00F7198}"/>
              </a:ext>
            </a:extLst>
          </p:cNvPr>
          <p:cNvCxnSpPr>
            <a:cxnSpLocks/>
          </p:cNvCxnSpPr>
          <p:nvPr/>
        </p:nvCxnSpPr>
        <p:spPr>
          <a:xfrm flipH="1" flipV="1">
            <a:off x="5147633" y="2625296"/>
            <a:ext cx="351000" cy="131135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F743BA-F042-4381-B1E9-3614D234A416}"/>
              </a:ext>
            </a:extLst>
          </p:cNvPr>
          <p:cNvSpPr txBox="1"/>
          <p:nvPr/>
        </p:nvSpPr>
        <p:spPr>
          <a:xfrm>
            <a:off x="5479520" y="1484784"/>
            <a:ext cx="2528470" cy="606189"/>
          </a:xfrm>
          <a:prstGeom prst="rect">
            <a:avLst/>
          </a:prstGeom>
          <a:solidFill>
            <a:schemeClr val="accent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000" b="1" i="1" dirty="0"/>
              <a:t>GW resources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Delineate study area = GW RUs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Prioritize RUs by SFR, stress-index, water level and quality</a:t>
            </a:r>
            <a:endParaRPr lang="en-ZA" sz="1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9933F-172E-4DE0-9144-C19C8F990DE8}"/>
              </a:ext>
            </a:extLst>
          </p:cNvPr>
          <p:cNvSpPr txBox="1"/>
          <p:nvPr/>
        </p:nvSpPr>
        <p:spPr>
          <a:xfrm>
            <a:off x="5489366" y="2164800"/>
            <a:ext cx="2528469" cy="606189"/>
          </a:xfrm>
          <a:prstGeom prst="rect">
            <a:avLst/>
          </a:prstGeom>
          <a:solidFill>
            <a:schemeClr val="accent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000" b="1" i="1" dirty="0"/>
              <a:t>Water quality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Prioritize water quality problem areas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Identify pollution/priority protection areas</a:t>
            </a:r>
            <a:endParaRPr lang="en-ZA" sz="1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470278-4838-4543-9F2D-BDACA03B9900}"/>
              </a:ext>
            </a:extLst>
          </p:cNvPr>
          <p:cNvSpPr txBox="1"/>
          <p:nvPr/>
        </p:nvSpPr>
        <p:spPr>
          <a:xfrm>
            <a:off x="5886374" y="5447496"/>
            <a:ext cx="2860357" cy="557047"/>
          </a:xfrm>
          <a:prstGeom prst="rect">
            <a:avLst/>
          </a:prstGeom>
          <a:solidFill>
            <a:srgbClr val="0066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High level assessment of ecosystem services and values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1EDF01-7940-444A-A3D3-A33B611BE7B4}"/>
              </a:ext>
            </a:extLst>
          </p:cNvPr>
          <p:cNvSpPr txBox="1"/>
          <p:nvPr/>
        </p:nvSpPr>
        <p:spPr>
          <a:xfrm>
            <a:off x="-9417" y="3530856"/>
            <a:ext cx="1167035" cy="3813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/>
              <a:t>Select EWR sites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ADBCAD-D3E5-4874-B952-4148D5C3EFFE}"/>
              </a:ext>
            </a:extLst>
          </p:cNvPr>
          <p:cNvSpPr txBox="1"/>
          <p:nvPr/>
        </p:nvSpPr>
        <p:spPr>
          <a:xfrm>
            <a:off x="16366" y="853906"/>
            <a:ext cx="2107362" cy="95802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000" dirty="0" err="1"/>
              <a:t>Prioritise</a:t>
            </a:r>
            <a:r>
              <a:rPr lang="en-US" sz="1000" dirty="0"/>
              <a:t> SQs with: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High priority – level 1 RU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Moderate priority – level 2 RU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Low priority – level 3 RU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BCCEE7-0C0C-4938-893B-6B39D73C0374}"/>
              </a:ext>
            </a:extLst>
          </p:cNvPr>
          <p:cNvSpPr txBox="1"/>
          <p:nvPr/>
        </p:nvSpPr>
        <p:spPr>
          <a:xfrm>
            <a:off x="8111" y="1973259"/>
            <a:ext cx="1223125" cy="12064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/>
              <a:t>Finalise level of assessment (desktop, field verification, rapid 3, intermediate/ comprehensive)</a:t>
            </a:r>
          </a:p>
        </p:txBody>
      </p:sp>
      <p:sp>
        <p:nvSpPr>
          <p:cNvPr id="61" name="Arrow: Up 60">
            <a:extLst>
              <a:ext uri="{FF2B5EF4-FFF2-40B4-BE49-F238E27FC236}">
                <a16:creationId xmlns:a16="http://schemas.microsoft.com/office/drawing/2014/main" id="{A4B37A3F-461A-4CDD-A38F-85692A10CE75}"/>
              </a:ext>
            </a:extLst>
          </p:cNvPr>
          <p:cNvSpPr/>
          <p:nvPr/>
        </p:nvSpPr>
        <p:spPr>
          <a:xfrm>
            <a:off x="1932463" y="3586431"/>
            <a:ext cx="382530" cy="3654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121D5EC-2D7C-4341-B7F1-C709AFAB6773}"/>
              </a:ext>
            </a:extLst>
          </p:cNvPr>
          <p:cNvCxnSpPr>
            <a:cxnSpLocks/>
          </p:cNvCxnSpPr>
          <p:nvPr/>
        </p:nvCxnSpPr>
        <p:spPr>
          <a:xfrm>
            <a:off x="2102658" y="860527"/>
            <a:ext cx="364762" cy="992749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D12DB7C-3AD0-4B10-812A-61BD345BC96E}"/>
              </a:ext>
            </a:extLst>
          </p:cNvPr>
          <p:cNvCxnSpPr>
            <a:cxnSpLocks/>
          </p:cNvCxnSpPr>
          <p:nvPr/>
        </p:nvCxnSpPr>
        <p:spPr>
          <a:xfrm flipV="1">
            <a:off x="1172304" y="3558576"/>
            <a:ext cx="754222" cy="264064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01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3" grpId="0" animBg="1"/>
      <p:bldP spid="32" grpId="0" animBg="1"/>
      <p:bldP spid="33" grpId="0"/>
      <p:bldP spid="37" grpId="0" animBg="1"/>
      <p:bldP spid="36" grpId="0" animBg="1"/>
      <p:bldP spid="42" grpId="0" animBg="1"/>
      <p:bldP spid="43" grpId="0" animBg="1"/>
      <p:bldP spid="53" grpId="0" animBg="1"/>
      <p:bldP spid="55" grpId="0" animBg="1"/>
      <p:bldP spid="57" grpId="0" animBg="1"/>
      <p:bldP spid="59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398C17C0-D8D9-4FE9-9235-31E91BCA4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" t="3193" r="2288" b="2392"/>
          <a:stretch/>
        </p:blipFill>
        <p:spPr>
          <a:xfrm>
            <a:off x="19522" y="530048"/>
            <a:ext cx="9124950" cy="6324381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8B2E438-02EE-43ED-AAEE-59EC6FD1ED3F}"/>
              </a:ext>
            </a:extLst>
          </p:cNvPr>
          <p:cNvSpPr txBox="1">
            <a:spLocks/>
          </p:cNvSpPr>
          <p:nvPr/>
        </p:nvSpPr>
        <p:spPr>
          <a:xfrm>
            <a:off x="19050" y="763115"/>
            <a:ext cx="9124950" cy="609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>
              <a:lnSpc>
                <a:spcPct val="100000"/>
              </a:lnSpc>
              <a:spcBef>
                <a:spcPts val="0"/>
              </a:spcBef>
            </a:pPr>
            <a:endParaRPr lang="en-ZA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E514B5-92E4-42FC-B1F4-1F8EEF0DD21D}"/>
              </a:ext>
            </a:extLst>
          </p:cNvPr>
          <p:cNvSpPr txBox="1">
            <a:spLocks/>
          </p:cNvSpPr>
          <p:nvPr/>
        </p:nvSpPr>
        <p:spPr>
          <a:xfrm>
            <a:off x="5580112" y="1484784"/>
            <a:ext cx="3456384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endParaRPr lang="en-ZA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51AAD089-9F35-4924-AFE7-8FCD84793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5" name="Title 7"/>
          <p:cNvSpPr txBox="1">
            <a:spLocks noChangeArrowheads="1"/>
          </p:cNvSpPr>
          <p:nvPr/>
        </p:nvSpPr>
        <p:spPr bwMode="auto">
          <a:xfrm>
            <a:off x="472" y="3571"/>
            <a:ext cx="9144000" cy="5355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/>
              <a:t>Results: Prioritization River RUs: Intermediate   </a:t>
            </a:r>
            <a:endParaRPr lang="en-ZA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902942"/>
              </p:ext>
            </p:extLst>
          </p:nvPr>
        </p:nvGraphicFramePr>
        <p:xfrm>
          <a:off x="88232" y="4026088"/>
          <a:ext cx="4074335" cy="28283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5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34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River</a:t>
                      </a:r>
                      <a:endParaRPr lang="en-ZA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Quaternaries</a:t>
                      </a:r>
                      <a:endParaRPr lang="en-ZA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Middle Caledon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D23A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Lower Caledon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D24J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28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Upper Orange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D12A or D12C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Sterkspruit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D12B 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Kraai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D13M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328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Seekoei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D32J or D32K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Lower Orange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D33K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Lower Riet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C51L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Upper Riet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C51F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29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Modder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C52G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204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8CCE0D64-F66F-438B-970E-E00236302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" t="3193" r="2288" b="2392"/>
          <a:stretch/>
        </p:blipFill>
        <p:spPr>
          <a:xfrm>
            <a:off x="19522" y="530048"/>
            <a:ext cx="9124950" cy="6324381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8B2E438-02EE-43ED-AAEE-59EC6FD1ED3F}"/>
              </a:ext>
            </a:extLst>
          </p:cNvPr>
          <p:cNvSpPr txBox="1">
            <a:spLocks/>
          </p:cNvSpPr>
          <p:nvPr/>
        </p:nvSpPr>
        <p:spPr>
          <a:xfrm>
            <a:off x="19050" y="763115"/>
            <a:ext cx="9124950" cy="609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>
              <a:lnSpc>
                <a:spcPct val="100000"/>
              </a:lnSpc>
              <a:spcBef>
                <a:spcPts val="0"/>
              </a:spcBef>
            </a:pPr>
            <a:endParaRPr lang="en-ZA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E514B5-92E4-42FC-B1F4-1F8EEF0DD21D}"/>
              </a:ext>
            </a:extLst>
          </p:cNvPr>
          <p:cNvSpPr txBox="1">
            <a:spLocks/>
          </p:cNvSpPr>
          <p:nvPr/>
        </p:nvSpPr>
        <p:spPr>
          <a:xfrm>
            <a:off x="5580112" y="1484784"/>
            <a:ext cx="3456384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endParaRPr lang="en-ZA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River</a:t>
                      </a:r>
                      <a:endParaRPr lang="en-ZA" sz="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Quaternaries</a:t>
                      </a:r>
                      <a:endParaRPr lang="en-ZA" sz="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Little Caledon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D21D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Brandwater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D21G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Mopeli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D22G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Upper Kraai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D13B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Wonderboomspruit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D14E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Kromellenboog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C51H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Fouriespruit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C51A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Osspruit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C52E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Little Modder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C52B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Modder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 dirty="0">
                          <a:effectLst/>
                        </a:rPr>
                        <a:t>C52B</a:t>
                      </a:r>
                      <a:endParaRPr lang="en-ZA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itle 7"/>
          <p:cNvSpPr txBox="1">
            <a:spLocks noChangeArrowheads="1"/>
          </p:cNvSpPr>
          <p:nvPr/>
        </p:nvSpPr>
        <p:spPr bwMode="auto">
          <a:xfrm>
            <a:off x="472" y="3571"/>
            <a:ext cx="9144000" cy="5355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/>
              <a:t>Results: Prioritization River RUs: Rapid 3 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544447"/>
              </p:ext>
            </p:extLst>
          </p:nvPr>
        </p:nvGraphicFramePr>
        <p:xfrm>
          <a:off x="19521" y="4401739"/>
          <a:ext cx="3351475" cy="24517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6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River</a:t>
                      </a:r>
                      <a:endParaRPr lang="en-ZA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Quaternaries</a:t>
                      </a:r>
                      <a:endParaRPr lang="en-ZA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Little Caledon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D21D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Brandwater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D21G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Mopeli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D22G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Upper Kraai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D13B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Wonderboomspruit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D14E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Kromellenboog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C51H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Fouriespruit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C51A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Osspruit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C52E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Little Modder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C52B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002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Modder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C52B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999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53BFDF46-D3A5-45E2-886C-8F62C1416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" t="3193" r="2288" b="2392"/>
          <a:stretch/>
        </p:blipFill>
        <p:spPr>
          <a:xfrm>
            <a:off x="0" y="530048"/>
            <a:ext cx="9124950" cy="6324381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8B2E438-02EE-43ED-AAEE-59EC6FD1ED3F}"/>
              </a:ext>
            </a:extLst>
          </p:cNvPr>
          <p:cNvSpPr txBox="1">
            <a:spLocks/>
          </p:cNvSpPr>
          <p:nvPr/>
        </p:nvSpPr>
        <p:spPr>
          <a:xfrm>
            <a:off x="19050" y="763115"/>
            <a:ext cx="9124950" cy="609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>
              <a:lnSpc>
                <a:spcPct val="100000"/>
              </a:lnSpc>
              <a:spcBef>
                <a:spcPts val="0"/>
              </a:spcBef>
            </a:pPr>
            <a:endParaRPr lang="en-ZA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E514B5-92E4-42FC-B1F4-1F8EEF0DD21D}"/>
              </a:ext>
            </a:extLst>
          </p:cNvPr>
          <p:cNvSpPr txBox="1">
            <a:spLocks/>
          </p:cNvSpPr>
          <p:nvPr/>
        </p:nvSpPr>
        <p:spPr>
          <a:xfrm>
            <a:off x="5580112" y="1484784"/>
            <a:ext cx="3456384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endParaRPr lang="en-ZA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River</a:t>
                      </a:r>
                      <a:endParaRPr lang="en-ZA" sz="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Quaternaries</a:t>
                      </a:r>
                      <a:endParaRPr lang="en-ZA" sz="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Meulspruit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D22A-B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Rantsho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D22D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Witspruit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D24A-C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Gryskopspruit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D12D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Maghaleng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D15H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Tele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D18K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Karringmelkspruit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D13K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Langkloofspruit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D13D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Bokspruit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D13A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Joggemspruit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D13E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Wasbankspruit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Holspruit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D13H-J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Klipspruit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D13M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Stormbergspruit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D14H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Orange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D14J-K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Skulpspruit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D24H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Elandskloof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D32A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Klein-Seekoei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D32C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Hondeblaf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D31B-C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Middle Riet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C51K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Upper Riet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C51F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Upper Kromellenboog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C51G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Tributary of Vanzylspruit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C51G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Rietspruit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C52G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Modder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C52K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Renoster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C52F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>
                          <a:effectLst/>
                        </a:rPr>
                        <a:t>Upper Os-spruit</a:t>
                      </a:r>
                      <a:endParaRPr lang="en-ZA" sz="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" u="none" strike="noStrike" dirty="0">
                          <a:effectLst/>
                        </a:rPr>
                        <a:t>C52E</a:t>
                      </a:r>
                      <a:endParaRPr lang="en-ZA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5" name="Title 7"/>
          <p:cNvSpPr txBox="1">
            <a:spLocks noChangeArrowheads="1"/>
          </p:cNvSpPr>
          <p:nvPr/>
        </p:nvSpPr>
        <p:spPr bwMode="auto">
          <a:xfrm>
            <a:off x="472" y="13344"/>
            <a:ext cx="91440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400" dirty="0"/>
              <a:t>Results: Prioritization River RUs: Field verification  </a:t>
            </a:r>
            <a:endParaRPr lang="en-ZA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95038"/>
              </p:ext>
            </p:extLst>
          </p:nvPr>
        </p:nvGraphicFramePr>
        <p:xfrm>
          <a:off x="42844" y="573801"/>
          <a:ext cx="2809537" cy="618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2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River</a:t>
                      </a:r>
                      <a:endParaRPr lang="en-ZA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Quaternaries</a:t>
                      </a:r>
                      <a:endParaRPr lang="en-ZA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Meulspruit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D22A-B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Rantsho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D22D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Witspruit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D24A-C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Gryskopspruit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D12D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Maghaleng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D15H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Tele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D18K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Karringmelkspruit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D13K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Langkloofspruit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D13D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Bokspruit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D13A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Joggemspruit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D13E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Wasbankspruit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D13G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Holspruit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D13H-J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Klipspruit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D13M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Stormbergspruit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D14H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Orange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D14J-K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Skulpspruit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D24H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Elandskloof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D32A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Klein-Seekoei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D32C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Hondeblaf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D31B-C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Middle Riet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C51K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Upper Riet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C51F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Upper Kromellenboog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C51G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Tributary of Vanzylspruit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C51G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Rietspruit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C52G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Modder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C52K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Renoster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C52F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Upper Os-spruit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C52E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94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C7BF1E-8129-4FC2-9926-C4E956D43E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3055" r="2248" b="15530"/>
          <a:stretch/>
        </p:blipFill>
        <p:spPr bwMode="auto">
          <a:xfrm>
            <a:off x="0" y="600596"/>
            <a:ext cx="9124950" cy="6257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7"/>
          <p:cNvSpPr txBox="1">
            <a:spLocks noChangeArrowheads="1"/>
          </p:cNvSpPr>
          <p:nvPr/>
        </p:nvSpPr>
        <p:spPr bwMode="auto">
          <a:xfrm>
            <a:off x="0" y="41495"/>
            <a:ext cx="91440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400" dirty="0"/>
              <a:t>Prioritization River RUs: Conceptual Flow Management Plan  </a:t>
            </a:r>
            <a:endParaRPr lang="en-ZA" sz="2400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8B2E438-02EE-43ED-AAEE-59EC6FD1ED3F}"/>
              </a:ext>
            </a:extLst>
          </p:cNvPr>
          <p:cNvSpPr txBox="1">
            <a:spLocks/>
          </p:cNvSpPr>
          <p:nvPr/>
        </p:nvSpPr>
        <p:spPr>
          <a:xfrm>
            <a:off x="19050" y="763115"/>
            <a:ext cx="9124950" cy="609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>
              <a:lnSpc>
                <a:spcPct val="100000"/>
              </a:lnSpc>
              <a:spcBef>
                <a:spcPts val="0"/>
              </a:spcBef>
            </a:pPr>
            <a:endParaRPr lang="en-ZA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E514B5-92E4-42FC-B1F4-1F8EEF0DD21D}"/>
              </a:ext>
            </a:extLst>
          </p:cNvPr>
          <p:cNvSpPr txBox="1">
            <a:spLocks/>
          </p:cNvSpPr>
          <p:nvPr/>
        </p:nvSpPr>
        <p:spPr>
          <a:xfrm>
            <a:off x="5580112" y="1484784"/>
            <a:ext cx="3456384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endParaRPr lang="en-ZA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EB0B2D-7878-485E-981A-CB979A2A4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44" y="884077"/>
            <a:ext cx="8229600" cy="5089845"/>
          </a:xfrm>
        </p:spPr>
        <p:txBody>
          <a:bodyPr>
            <a:normAutofit/>
          </a:bodyPr>
          <a:lstStyle/>
          <a:p>
            <a:pPr marL="1455738" lvl="4" indent="-541338" defTabSz="541338"/>
            <a:endParaRPr lang="en-ZA" dirty="0"/>
          </a:p>
          <a:p>
            <a:pPr marL="141288" lvl="1" indent="-541338" defTabSz="541338"/>
            <a:endParaRPr lang="en-Z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110EE5-62DA-426F-9C8C-4D57C83FBD39}"/>
              </a:ext>
            </a:extLst>
          </p:cNvPr>
          <p:cNvSpPr/>
          <p:nvPr/>
        </p:nvSpPr>
        <p:spPr>
          <a:xfrm rot="18890221">
            <a:off x="1700550" y="2119356"/>
            <a:ext cx="640393" cy="3007380"/>
          </a:xfrm>
          <a:prstGeom prst="ellipse">
            <a:avLst/>
          </a:prstGeom>
          <a:noFill/>
          <a:ln w="635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5F311-E36D-4F05-8DCD-202CB658E59B}"/>
              </a:ext>
            </a:extLst>
          </p:cNvPr>
          <p:cNvSpPr txBox="1"/>
          <p:nvPr/>
        </p:nvSpPr>
        <p:spPr>
          <a:xfrm>
            <a:off x="2598345" y="989263"/>
            <a:ext cx="6359943" cy="2062103"/>
          </a:xfrm>
          <a:prstGeom prst="rect">
            <a:avLst/>
          </a:prstGeom>
          <a:solidFill>
            <a:schemeClr val="bg1">
              <a:alpha val="73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</a:rPr>
              <a:t>Reaches directly downstream of Gariep and </a:t>
            </a:r>
            <a:r>
              <a:rPr lang="en-US" sz="1600" dirty="0" err="1">
                <a:latin typeface="+mn-lt"/>
                <a:ea typeface="+mn-ea"/>
              </a:rPr>
              <a:t>Vanderkloof</a:t>
            </a:r>
            <a:r>
              <a:rPr lang="en-US" sz="1600" dirty="0">
                <a:latin typeface="+mn-lt"/>
                <a:ea typeface="+mn-ea"/>
              </a:rPr>
              <a:t> (hydropower and other releases)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+mn-lt"/>
                <a:ea typeface="+mn-ea"/>
              </a:rPr>
              <a:t>Impacts: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+mn-lt"/>
                <a:ea typeface="+mn-ea"/>
              </a:rPr>
              <a:t>Disruption of longitudinal sediment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+mn-lt"/>
                <a:ea typeface="+mn-ea"/>
              </a:rPr>
              <a:t>Disruption in geomorphic effective 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+mn-lt"/>
                <a:ea typeface="+mn-ea"/>
              </a:rPr>
              <a:t>Impact on habitat – armoured beds – narrow active channel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+mn-lt"/>
                <a:ea typeface="+mn-ea"/>
              </a:rPr>
              <a:t>Highly altered and modified system: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</a:rPr>
              <a:t>Conceptual flow management plan</a:t>
            </a:r>
            <a:endParaRPr lang="en-ZA" sz="16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652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2694" y="545839"/>
            <a:ext cx="8917662" cy="54726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dirty="0"/>
              <a:t>Process:</a:t>
            </a:r>
          </a:p>
          <a:p>
            <a:pPr algn="just"/>
            <a:r>
              <a:rPr lang="en-US" sz="2200" dirty="0"/>
              <a:t>Multi-criteria analysis undertaken</a:t>
            </a:r>
          </a:p>
          <a:p>
            <a:pPr algn="just"/>
            <a:r>
              <a:rPr lang="en-US" sz="2200" dirty="0"/>
              <a:t>Wetland RU prioritisation based on key attributes</a:t>
            </a:r>
          </a:p>
          <a:p>
            <a:pPr marL="457200" lvl="2" indent="0">
              <a:spcBef>
                <a:spcPct val="0"/>
              </a:spcBef>
              <a:buNone/>
            </a:pPr>
            <a:r>
              <a:rPr lang="en-US" sz="1700" dirty="0">
                <a:latin typeface="Arial" pitchFamily="34" charset="0"/>
                <a:ea typeface="ＭＳ Ｐゴシック" pitchFamily="34" charset="-128"/>
              </a:rPr>
              <a:t>(NWM5 spatial dataset, National Freshwater Ecosystem Priority Areas wetland shapefile, Crane sightings and other Important Bird Areas, interaction with the surface and groundwater SWSAs, Wetlands with a PES of A/B, Hydrogeomorphic Unit type and ability to supply </a:t>
            </a:r>
            <a:r>
              <a:rPr lang="en-US" sz="1700" dirty="0" err="1">
                <a:latin typeface="Arial" pitchFamily="34" charset="0"/>
                <a:ea typeface="ＭＳ Ｐゴシック" pitchFamily="34" charset="-128"/>
              </a:rPr>
              <a:t>ecoservices</a:t>
            </a:r>
            <a:r>
              <a:rPr lang="en-US" sz="1700" dirty="0">
                <a:latin typeface="Arial" pitchFamily="34" charset="0"/>
                <a:ea typeface="ＭＳ Ｐゴシック" pitchFamily="34" charset="-128"/>
              </a:rPr>
              <a:t>, Systems categorized as Critically Endangered/Endangered, Wetlands located upstream of important water supply dams, Identified water-stressed catchments/ basins from the river RU process, Located in water stress in terms of quantity and quality)</a:t>
            </a:r>
          </a:p>
          <a:p>
            <a:pPr algn="just"/>
            <a:r>
              <a:rPr lang="en-US" sz="2200" dirty="0"/>
              <a:t>Presence (1) / absence (0) scoring system with-</a:t>
            </a:r>
          </a:p>
          <a:p>
            <a:pPr marL="685800" lvl="2">
              <a:spcBef>
                <a:spcPct val="0"/>
              </a:spcBef>
            </a:pPr>
            <a:r>
              <a:rPr lang="en-US" sz="1700" dirty="0">
                <a:latin typeface="Arial" pitchFamily="34" charset="0"/>
                <a:ea typeface="ＭＳ Ｐゴシック" pitchFamily="34" charset="-128"/>
              </a:rPr>
              <a:t>Wetlands systems associated with the key attributes: 1</a:t>
            </a:r>
          </a:p>
          <a:p>
            <a:pPr marL="685800" lvl="2">
              <a:spcBef>
                <a:spcPct val="0"/>
              </a:spcBef>
            </a:pPr>
            <a:r>
              <a:rPr lang="en-US" sz="1700" dirty="0">
                <a:latin typeface="Arial" pitchFamily="34" charset="0"/>
                <a:ea typeface="ＭＳ Ｐゴシック" pitchFamily="34" charset="-128"/>
              </a:rPr>
              <a:t>Wetland not associated: 0 </a:t>
            </a:r>
          </a:p>
          <a:p>
            <a:pPr algn="just"/>
            <a:r>
              <a:rPr lang="en-US" sz="2200" dirty="0"/>
              <a:t>The wetlands were then ranked accordingly from highest scores being the more important systems</a:t>
            </a:r>
          </a:p>
          <a:p>
            <a:pPr marL="457200" lvl="2" indent="0">
              <a:spcBef>
                <a:spcPct val="0"/>
              </a:spcBef>
              <a:buNone/>
            </a:pPr>
            <a:endParaRPr lang="en-US" sz="17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29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10626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Delineating and prioritization for Wetlands RUs </a:t>
            </a:r>
          </a:p>
        </p:txBody>
      </p:sp>
    </p:spTree>
    <p:extLst>
      <p:ext uri="{BB962C8B-B14F-4D97-AF65-F5344CB8AC3E}">
        <p14:creationId xmlns:p14="http://schemas.microsoft.com/office/powerpoint/2010/main" val="19527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-12681" y="554662"/>
            <a:ext cx="9156681" cy="5938489"/>
          </a:xfrm>
        </p:spPr>
        <p:txBody>
          <a:bodyPr>
            <a:normAutofit/>
          </a:bodyPr>
          <a:lstStyle/>
          <a:p>
            <a:r>
              <a:rPr lang="en-US" sz="2400" dirty="0"/>
              <a:t>Upper Orange System is a working catchment under increasing stress from a water quality/quantity perspective.</a:t>
            </a:r>
          </a:p>
          <a:p>
            <a:r>
              <a:rPr lang="en-US" sz="2400" dirty="0"/>
              <a:t>The Department needs to ensure that the water supply remains sufficient to meet the requirements of both current and future users</a:t>
            </a:r>
            <a:r>
              <a:rPr lang="en-US" sz="2200" dirty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ＭＳ Ｐゴシック" pitchFamily="-108" charset="-128"/>
              </a:rPr>
              <a:t>A high confidence Reserve determination for the rivers, wetlands and groundwater in the Upper Orange Catchment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ＭＳ Ｐゴシック" pitchFamily="-108" charset="-128"/>
              </a:rPr>
              <a:t>Guide the Department to:</a:t>
            </a:r>
          </a:p>
          <a:p>
            <a:pPr marL="685800" lvl="3">
              <a:spcBef>
                <a:spcPts val="1000"/>
              </a:spcBef>
            </a:pPr>
            <a:r>
              <a:rPr lang="en-GB" sz="2200" dirty="0"/>
              <a:t>Meet the objectives of maintaining/improving the state of the water resources within this catchment. </a:t>
            </a:r>
          </a:p>
          <a:p>
            <a:pPr marL="685800" lvl="3">
              <a:spcBef>
                <a:spcPts val="1000"/>
              </a:spcBef>
            </a:pPr>
            <a:r>
              <a:rPr lang="en-US" sz="2200" dirty="0"/>
              <a:t>Process water use license applications 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30113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Background to Project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4AED59F5-8D40-44E3-B725-F2709C990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84" y="5037930"/>
            <a:ext cx="2747797" cy="2060848"/>
          </a:xfrm>
          <a:prstGeom prst="rect">
            <a:avLst/>
          </a:prstGeom>
        </p:spPr>
      </p:pic>
      <p:pic>
        <p:nvPicPr>
          <p:cNvPr id="5" name="Picture 4" descr="A body of water with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B4E5C66-E4A1-4607-BE5B-F3E7B7F89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75" y="5039245"/>
            <a:ext cx="2747797" cy="2060848"/>
          </a:xfrm>
          <a:prstGeom prst="rect">
            <a:avLst/>
          </a:prstGeom>
        </p:spPr>
      </p:pic>
      <p:pic>
        <p:nvPicPr>
          <p:cNvPr id="10" name="Picture 9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C85447CE-05B4-4544-BED9-042DBD18BB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5039245"/>
            <a:ext cx="4572000" cy="20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1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8643" y="844506"/>
            <a:ext cx="8917662" cy="5472607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Using the data derived from the Multi-criteria analysis, a further review of the entire study area undertaken, and final RUs based on: </a:t>
            </a:r>
          </a:p>
          <a:p>
            <a:pPr marL="685800" lvl="2">
              <a:spcBef>
                <a:spcPct val="0"/>
              </a:spcBef>
            </a:pPr>
            <a:endParaRPr lang="en-US" sz="1700" dirty="0">
              <a:latin typeface="Arial" pitchFamily="34" charset="0"/>
              <a:ea typeface="ＭＳ Ｐゴシック" pitchFamily="34" charset="-128"/>
            </a:endParaRPr>
          </a:p>
          <a:p>
            <a:pPr marL="685800" lvl="2">
              <a:spcBef>
                <a:spcPct val="0"/>
              </a:spcBef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Presence of SW and/or GW SWSAs</a:t>
            </a:r>
          </a:p>
          <a:p>
            <a:pPr marL="685800" lvl="2">
              <a:spcBef>
                <a:spcPct val="0"/>
              </a:spcBef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Preliminary priority River RU quaternary catchments</a:t>
            </a:r>
          </a:p>
          <a:p>
            <a:pPr marL="685800" lvl="2">
              <a:spcBef>
                <a:spcPct val="0"/>
              </a:spcBef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The top 10% of quaternary catchments identified through the </a:t>
            </a:r>
            <a:r>
              <a:rPr lang="en-US" sz="2000" dirty="0" err="1">
                <a:latin typeface="Arial" pitchFamily="34" charset="0"/>
                <a:ea typeface="ＭＳ Ｐゴシック" pitchFamily="34" charset="-128"/>
              </a:rPr>
              <a:t>WfWets</a:t>
            </a: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 strategic planning (EC, NC and FS provinces)</a:t>
            </a:r>
          </a:p>
          <a:p>
            <a:pPr marL="685800" lvl="2">
              <a:spcBef>
                <a:spcPct val="0"/>
              </a:spcBef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Specific important wetland areas identified by individual stakeholders </a:t>
            </a:r>
          </a:p>
          <a:p>
            <a:pPr marL="685800" lvl="2">
              <a:spcBef>
                <a:spcPct val="0"/>
              </a:spcBef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Quaternary catchments identified with the highest recorded water uses (water quantity)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30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990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Delineating and prioritization for Wetlands RUs </a:t>
            </a:r>
          </a:p>
        </p:txBody>
      </p:sp>
    </p:spTree>
    <p:extLst>
      <p:ext uri="{BB962C8B-B14F-4D97-AF65-F5344CB8AC3E}">
        <p14:creationId xmlns:p14="http://schemas.microsoft.com/office/powerpoint/2010/main" val="2274900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642417-1458-4635-AD44-CD222E7C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" y="523220"/>
            <a:ext cx="9082512" cy="633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31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Results: Prioritization Wetland 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47DF1-C2C0-4E19-AB50-B5D86AD93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57768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32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Results: Wetland Surveys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Site name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River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Description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WRU02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(D21G)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Brandwater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floodplain wetland associated with the Brandwater River, approximately 260ha in size and is located to the south of the R26 road between Fouriesburg and Ficksburg.  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WRU03 (C52H)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No rivers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depression wetland complex consisting of a total of 27 depression wetlands that range in size from 6ha to 1 800ha. The largest of these wetlands is known as Soutpan and is an active salt mine as the name suggests. 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WRU04 (D31B)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Tributary of Hondeblaf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complex of two different wetlands, a depression wetland approximately 1 100ha in size and an unchannelled valley-bottom wetland approximately 190ha in size. 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WRU05 (D13G)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Wolvespruit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wetland complex consisting of a series of unchannelled valley-bottom wetlands which are fed by multiple hillslope seep wetlands. In total, the WRU covers an area of approximately 340ha. A large number of Blue and Crowned Cranes were noted in the wetland.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WRU09 (D31C)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Hondeblaf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predominantly fluvial system that has wetland indicators which have formed in the flood back of a dam along the Hondeblaf River.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Excluded due to artificial nature and is significantly smaller than initially expected based on the desktop assessment of the system.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WRU10 (D33C)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Lemoenspruit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series of depression wetlands that are hydrologically connected both via surface and groundwater. These depression wetlands range in size from 7ha to 1 200ha. These fluvially connected wetlands appear to flow in a south-easterly direction into the Lemoenspruit River which is a tributary of the Orange River.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WRU11 (C52J)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Kaalspruit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wetland complex consisting of a number of depression wetlands, a discontinuously channelled valley-bottom and a channelled valley-bottom wetland. The mainstem valley-bottom wetland is approximately 2 800ha in size with the depression wetlands scattered alongside this valley-bottom wetland. 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WRU12 (C52G)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Rietspruit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wetland complex that includes a large wetland flat and a discontinuously channelled valley-bottom wetland. The entire complex is approximately 1 700ha in size and has a very gentle gradient. 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WRU13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(D22D)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Rantsho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wetland complex approximately 275ha in size and is similarly located between the R26 road and the Mohokare/ Caledon River and is located on the Rantsho River.  The floodplain wetland has three distinct sections that are separated by a very confined section of valley.  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WRU15 (C51H)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Prosesspruit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large contiguous series of wetlands that originate from four different rivers and coalesce into a valley-bottom wetland. The wetland type can be considered to be a discontinuously channelled valley-bottom wetland as the channel is not consistent throughout the HGM unit. The entire wetland complex is approximately 1 900ha in size.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WRU16 (D13D)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Tributary of Lankloofspruit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A significant wetland complex consisting of multiple valley-bottom and hillslope seep wetlands which, in total, spread across an area of approximately 230ha. Forms an extremely important water source to the Kraai River. 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WRU17 (B13B)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>
                          <a:effectLst/>
                        </a:rPr>
                        <a:t>Tributary of Upper Kraai</a:t>
                      </a:r>
                      <a:endParaRPr lang="en-ZA" sz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" dirty="0">
                          <a:effectLst/>
                        </a:rPr>
                        <a:t>A high-altitude wetland complex consisting of a series of hillslope seeps and valley-bottom wetlands which cover a total area of 190ha. These wetlands are characterised by very shallow soils and the predominance of </a:t>
                      </a:r>
                      <a:r>
                        <a:rPr lang="en-ZA" sz="100" dirty="0" err="1">
                          <a:effectLst/>
                        </a:rPr>
                        <a:t>Merxmuellera</a:t>
                      </a:r>
                      <a:r>
                        <a:rPr lang="en-ZA" sz="100" dirty="0">
                          <a:effectLst/>
                        </a:rPr>
                        <a:t> </a:t>
                      </a:r>
                      <a:r>
                        <a:rPr lang="en-ZA" sz="100" dirty="0" err="1">
                          <a:effectLst/>
                        </a:rPr>
                        <a:t>disticha</a:t>
                      </a:r>
                      <a:r>
                        <a:rPr lang="en-ZA" sz="100" dirty="0">
                          <a:effectLst/>
                        </a:rPr>
                        <a:t>. </a:t>
                      </a:r>
                      <a:endParaRPr lang="en-ZA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861606"/>
              </p:ext>
            </p:extLst>
          </p:nvPr>
        </p:nvGraphicFramePr>
        <p:xfrm>
          <a:off x="36970" y="525431"/>
          <a:ext cx="9087980" cy="6332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 dirty="0">
                          <a:effectLst/>
                        </a:rPr>
                        <a:t>River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Description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Brandwater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floodplain wetland associated with the Brandwater River, approximately 260ha in size and is located to the south of the R26 road between Fouriesburg and Ficksburg.  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No rivers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depression wetland complex consisting of a total of 27 depression wetlands that range in size from 6ha to 1 800ha. The largest of these wetlands is known as Soutpan and is an active salt mine as the name suggests. 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Tributary of Hondeblaf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complex of two different wetlands, a depression wetland approximately 1 100ha in size and an unchannelled valley-bottom wetland approximately 190ha in size. 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Wolvespruit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wetland complex consisting of a series of unchannelled valley-bottom wetlands which are fed by multiple hillslope seep wetlands. In total, the WRU covers an area of approximately 340ha. A large number of Blue and Crowned Cranes were noted in the wetland.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Hondeblaf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predominantly fluvial system that has wetland indicators which have formed in the flood back of a dam along the Hondeblaf River.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Excluded due to artificial nature and is significantly smaller than initially expected based on the desktop assessment of the system.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Lemoenspruit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series of depression wetlands that are hydrologically connected both via surface and groundwater. These depression wetlands range in size from 7ha to 1 200ha. These fluvially connected wetlands appear to flow in a south-easterly direction into the Lemoenspruit River which is a tributary of the Orange River.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Kaalspruit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wetland complex consisting of a number of depression wetlands, a discontinuously channelled valley-bottom and a channelled valley-bottom wetland. The mainstem valley-bottom wetland is approximately 2 800ha in size with the depression wetlands scattered alongside this valley-bottom wetland. 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Rietspruit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wetland complex that includes a large wetland flat and a discontinuously channelled valley-bottom wetland. The entire complex is approximately 1 700ha in size and has a very gentle gradient. 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Rantsho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wetland complex approximately 275ha in size and is similarly located between the R26 road and the Mohokare/ Caledon River and is located on the Rantsho River.  The floodplain wetland has three distinct sections that are separated by a very confined section of valley.  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Prosesspruit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large contiguous series of wetlands that originate from four different rivers and coalesce into a valley-bottom wetland. The wetland type can be considered to be a discontinuously channelled valley-bottom wetland as the channel is not consistent throughout the HGM unit. The entire wetland complex is approximately 1 900ha in size.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Tributary of Lankloofspruit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A significant wetland complex consisting of multiple valley-bottom and hillslope seep wetlands which, in total, spread across an area of approximately 230ha. Forms an extremely important water source to the Kraai River. 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4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>
                          <a:effectLst/>
                        </a:rPr>
                        <a:t>Tributary of Upper Kraai</a:t>
                      </a:r>
                      <a:endParaRPr lang="en-Z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50" dirty="0">
                          <a:effectLst/>
                        </a:rPr>
                        <a:t>A high-altitude wetland complex consisting of a series of hillslope seeps and valley-bottom wetlands which cover a total area of 190ha. These wetlands are characterised by very shallow soils and the predominance of </a:t>
                      </a:r>
                      <a:r>
                        <a:rPr lang="en-ZA" sz="1050" dirty="0" err="1">
                          <a:effectLst/>
                        </a:rPr>
                        <a:t>Merxmuellera</a:t>
                      </a:r>
                      <a:r>
                        <a:rPr lang="en-ZA" sz="1050" dirty="0">
                          <a:effectLst/>
                        </a:rPr>
                        <a:t> </a:t>
                      </a:r>
                      <a:r>
                        <a:rPr lang="en-ZA" sz="1050" dirty="0" err="1">
                          <a:effectLst/>
                        </a:rPr>
                        <a:t>disticha</a:t>
                      </a:r>
                      <a:r>
                        <a:rPr lang="en-ZA" sz="1050" dirty="0">
                          <a:effectLst/>
                        </a:rPr>
                        <a:t>. 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6" marR="32906" marT="34429" marB="3442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295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8641" y="676981"/>
            <a:ext cx="8890503" cy="5812756"/>
          </a:xfrm>
        </p:spPr>
        <p:txBody>
          <a:bodyPr>
            <a:normAutofit/>
          </a:bodyPr>
          <a:lstStyle/>
          <a:p>
            <a:pPr algn="just"/>
            <a:r>
              <a:rPr lang="en-ZA" sz="2200" dirty="0"/>
              <a:t>Where water resources sufficiently different from one another and thus are delineated into distinct units that have similar properties, with delineation being based on geohydrological, management/other criteria</a:t>
            </a:r>
          </a:p>
          <a:p>
            <a:pPr algn="just"/>
            <a:r>
              <a:rPr lang="en-ZA" sz="2200" dirty="0"/>
              <a:t>Can comprise part of a quaternary catchment, or a group of quaternary catchments</a:t>
            </a:r>
            <a:endParaRPr lang="en-US" sz="2200" dirty="0"/>
          </a:p>
          <a:p>
            <a:r>
              <a:rPr lang="en-US" sz="2200" i="1" dirty="0"/>
              <a:t>Primary Delineation</a:t>
            </a:r>
          </a:p>
          <a:p>
            <a:pPr lvl="1"/>
            <a:r>
              <a:rPr lang="en-US" sz="1800" dirty="0"/>
              <a:t>Quaternary  Catchment </a:t>
            </a:r>
            <a:r>
              <a:rPr lang="en-ZA" sz="1800" dirty="0">
                <a:latin typeface="Arial" pitchFamily="34" charset="0"/>
                <a:ea typeface="ＭＳ Ｐゴシック" pitchFamily="34" charset="-128"/>
              </a:rPr>
              <a:t>by definition (WR2012)</a:t>
            </a:r>
          </a:p>
          <a:p>
            <a:pPr lvl="1"/>
            <a:r>
              <a:rPr lang="en-ZA" sz="1800" dirty="0">
                <a:latin typeface="Arial" pitchFamily="34" charset="0"/>
                <a:ea typeface="ＭＳ Ｐゴシック" pitchFamily="34" charset="-128"/>
              </a:rPr>
              <a:t>GW Strategic Water Source Areas</a:t>
            </a:r>
            <a:endParaRPr lang="en-US" sz="1800" dirty="0"/>
          </a:p>
          <a:p>
            <a:r>
              <a:rPr lang="en-US" sz="2200" i="1" dirty="0"/>
              <a:t>Secondary Delineation</a:t>
            </a:r>
          </a:p>
          <a:p>
            <a:pPr lvl="1"/>
            <a:r>
              <a:rPr lang="en-ZA" sz="1800" dirty="0"/>
              <a:t>Subsurface conditions play an important role in controlling geohydrological characteristics / conditions</a:t>
            </a:r>
          </a:p>
          <a:p>
            <a:pPr lvl="1"/>
            <a:r>
              <a:rPr lang="en-ZA" sz="1800" dirty="0"/>
              <a:t>4 Main types of aquifers</a:t>
            </a:r>
          </a:p>
          <a:p>
            <a:pPr marL="457200" lvl="1" indent="0">
              <a:buNone/>
            </a:pPr>
            <a:r>
              <a:rPr lang="en-ZA" sz="1800" dirty="0"/>
              <a:t>	*  Intergranular (primary), Fractured (secondary), Fractured &amp; Intergranular  </a:t>
            </a:r>
          </a:p>
          <a:p>
            <a:pPr marL="457200" lvl="1" indent="0">
              <a:buNone/>
            </a:pPr>
            <a:r>
              <a:rPr lang="en-ZA" sz="1800" dirty="0"/>
              <a:t>           and Karst (dolomitic)</a:t>
            </a:r>
          </a:p>
          <a:p>
            <a:pPr lvl="2"/>
            <a:endParaRPr lang="en-US" sz="16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33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Delineating and prioritization for Groundwater RUs </a:t>
            </a:r>
          </a:p>
        </p:txBody>
      </p:sp>
    </p:spTree>
    <p:extLst>
      <p:ext uri="{BB962C8B-B14F-4D97-AF65-F5344CB8AC3E}">
        <p14:creationId xmlns:p14="http://schemas.microsoft.com/office/powerpoint/2010/main" val="165728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544836"/>
            <a:ext cx="9124950" cy="5812756"/>
          </a:xfrm>
        </p:spPr>
        <p:txBody>
          <a:bodyPr>
            <a:normAutofit/>
          </a:bodyPr>
          <a:lstStyle/>
          <a:p>
            <a:r>
              <a:rPr lang="en-US" sz="2200" i="1" dirty="0"/>
              <a:t>Tertiary Delineation</a:t>
            </a:r>
          </a:p>
          <a:p>
            <a:pPr marL="742950" lvl="5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Expert judgement, local knowledge &amp; Conceptual Understanding</a:t>
            </a:r>
          </a:p>
          <a:p>
            <a:pPr marL="742950" lvl="5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Physical criteria include geology, climate, topography, recharge, </a:t>
            </a:r>
            <a:r>
              <a:rPr lang="en-US" dirty="0" err="1">
                <a:latin typeface="Arial" pitchFamily="34" charset="0"/>
                <a:ea typeface="ＭＳ Ｐゴシック" pitchFamily="34" charset="-128"/>
              </a:rPr>
              <a:t>gw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 levels &amp; flow directions, temp hydrostatic response patterns, </a:t>
            </a:r>
            <a:r>
              <a:rPr lang="en-US" dirty="0" err="1">
                <a:latin typeface="Arial" pitchFamily="34" charset="0"/>
                <a:ea typeface="ＭＳ Ｐゴシック" pitchFamily="34" charset="-128"/>
              </a:rPr>
              <a:t>gw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 quality, </a:t>
            </a:r>
            <a:r>
              <a:rPr lang="en-US" dirty="0" err="1">
                <a:latin typeface="Arial" pitchFamily="34" charset="0"/>
                <a:ea typeface="ＭＳ Ｐゴシック" pitchFamily="34" charset="-128"/>
              </a:rPr>
              <a:t>gw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 use/stress, GW dependent ecosystems)</a:t>
            </a:r>
          </a:p>
          <a:p>
            <a:pPr marL="742950" lvl="5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Management criteria, including property, WUA, Catchment management, water management, political boundaries</a:t>
            </a:r>
          </a:p>
          <a:p>
            <a:pPr marL="742950" lvl="5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Functional criteria </a:t>
            </a:r>
          </a:p>
          <a:p>
            <a:pPr marL="742950" lvl="5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Role GW plays sustaining the environment</a:t>
            </a:r>
          </a:p>
          <a:p>
            <a:pPr lvl="2"/>
            <a:endParaRPr lang="en-US" sz="1600" dirty="0"/>
          </a:p>
          <a:p>
            <a:pPr marL="285750" lvl="2" indent="-285750">
              <a:spcBef>
                <a:spcPct val="0"/>
              </a:spcBef>
            </a:pPr>
            <a:r>
              <a:rPr lang="en-US" sz="2100" dirty="0">
                <a:latin typeface="Arial" pitchFamily="34" charset="0"/>
                <a:ea typeface="ＭＳ Ｐゴシック" pitchFamily="34" charset="-128"/>
              </a:rPr>
              <a:t>Abstraction (WARMS)</a:t>
            </a:r>
          </a:p>
          <a:p>
            <a:pPr marL="742950" lvl="3" indent="-285750">
              <a:spcBef>
                <a:spcPct val="0"/>
              </a:spcBef>
            </a:pPr>
            <a:r>
              <a:rPr lang="en-US" sz="1700" dirty="0">
                <a:latin typeface="Arial" pitchFamily="34" charset="0"/>
                <a:ea typeface="ＭＳ Ｐゴシック" pitchFamily="34" charset="-128"/>
              </a:rPr>
              <a:t>Hotspots identified</a:t>
            </a:r>
          </a:p>
          <a:p>
            <a:pPr marL="285750" lvl="2" indent="-285750">
              <a:spcBef>
                <a:spcPct val="0"/>
              </a:spcBef>
            </a:pPr>
            <a:endParaRPr lang="en-US" sz="2100" dirty="0">
              <a:latin typeface="Arial" pitchFamily="34" charset="0"/>
              <a:ea typeface="ＭＳ Ｐゴシック" pitchFamily="34" charset="-128"/>
            </a:endParaRPr>
          </a:p>
          <a:p>
            <a:pPr marL="285750" lvl="2" indent="-285750">
              <a:spcBef>
                <a:spcPct val="0"/>
              </a:spcBef>
            </a:pPr>
            <a:r>
              <a:rPr lang="en-US" sz="2100" dirty="0">
                <a:latin typeface="Arial" pitchFamily="34" charset="0"/>
                <a:ea typeface="ＭＳ Ｐゴシック" pitchFamily="34" charset="-128"/>
              </a:rPr>
              <a:t>Wetlands</a:t>
            </a:r>
          </a:p>
          <a:p>
            <a:pPr marL="742950" lvl="3" indent="-285750">
              <a:spcBef>
                <a:spcPct val="0"/>
              </a:spcBef>
            </a:pPr>
            <a:r>
              <a:rPr lang="en-US" sz="1700" dirty="0">
                <a:latin typeface="Arial" pitchFamily="34" charset="0"/>
                <a:ea typeface="ＭＳ Ｐゴシック" pitchFamily="34" charset="-128"/>
              </a:rPr>
              <a:t>Major systems identified and </a:t>
            </a:r>
            <a:r>
              <a:rPr lang="en-US" sz="1700" dirty="0" err="1">
                <a:latin typeface="Arial" pitchFamily="34" charset="0"/>
                <a:ea typeface="ＭＳ Ｐゴシック" pitchFamily="34" charset="-128"/>
              </a:rPr>
              <a:t>overlayed</a:t>
            </a:r>
            <a:endParaRPr lang="en-US" sz="1700" dirty="0">
              <a:latin typeface="Arial" pitchFamily="34" charset="0"/>
              <a:ea typeface="ＭＳ Ｐゴシック" pitchFamily="34" charset="-128"/>
            </a:endParaRPr>
          </a:p>
          <a:p>
            <a:pPr marL="285750" lvl="2" indent="-285750">
              <a:spcBef>
                <a:spcPct val="0"/>
              </a:spcBef>
            </a:pPr>
            <a:endParaRPr lang="en-US" sz="2100" dirty="0">
              <a:latin typeface="Arial" pitchFamily="34" charset="0"/>
              <a:ea typeface="ＭＳ Ｐゴシック" pitchFamily="34" charset="-128"/>
            </a:endParaRPr>
          </a:p>
          <a:p>
            <a:pPr marL="285750" lvl="2" indent="-285750">
              <a:spcBef>
                <a:spcPct val="0"/>
              </a:spcBef>
            </a:pPr>
            <a:r>
              <a:rPr lang="en-US" sz="2100" dirty="0">
                <a:latin typeface="Arial" pitchFamily="34" charset="0"/>
                <a:ea typeface="ＭＳ Ｐゴシック" pitchFamily="34" charset="-128"/>
              </a:rPr>
              <a:t>Strategic Groundwater Resources</a:t>
            </a:r>
          </a:p>
          <a:p>
            <a:pPr lvl="2"/>
            <a:endParaRPr lang="en-US" sz="16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34</a:t>
            </a:fld>
            <a:endParaRPr lang="en-ZA" dirty="0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Delineating and prioritization for Groundwater RUs </a:t>
            </a:r>
          </a:p>
        </p:txBody>
      </p:sp>
    </p:spTree>
    <p:extLst>
      <p:ext uri="{BB962C8B-B14F-4D97-AF65-F5344CB8AC3E}">
        <p14:creationId xmlns:p14="http://schemas.microsoft.com/office/powerpoint/2010/main" val="3321980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35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10626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Results: Groundwater surveys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060171"/>
              </p:ext>
            </p:extLst>
          </p:nvPr>
        </p:nvGraphicFramePr>
        <p:xfrm>
          <a:off x="0" y="558300"/>
          <a:ext cx="9124950" cy="5433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6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1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ZA" sz="1800">
                          <a:effectLst/>
                        </a:rPr>
                        <a:t>Quaternary Catchment/s 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ZA" sz="1800">
                          <a:effectLst/>
                        </a:rPr>
                        <a:t>City / Town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C52G, C52J, C52F, C52D, C51H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Bloemfontein, Jagersfontein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C52H, C52G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Soutpan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C52K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Petrusburg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C52K, D33K, D33C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dirty="0" err="1">
                          <a:effectLst/>
                        </a:rPr>
                        <a:t>Dealesville</a:t>
                      </a:r>
                      <a:r>
                        <a:rPr lang="en-ZA" sz="1400" dirty="0">
                          <a:effectLst/>
                        </a:rPr>
                        <a:t>, Ritchie, </a:t>
                      </a:r>
                      <a:r>
                        <a:rPr lang="en-ZA" sz="1400" dirty="0" err="1">
                          <a:effectLst/>
                        </a:rPr>
                        <a:t>Jacobsdal</a:t>
                      </a:r>
                      <a:r>
                        <a:rPr lang="en-ZA" sz="1400" dirty="0">
                          <a:effectLst/>
                        </a:rPr>
                        <a:t>, </a:t>
                      </a:r>
                      <a:r>
                        <a:rPr lang="en-ZA" sz="1400" dirty="0" err="1">
                          <a:effectLst/>
                        </a:rPr>
                        <a:t>Luckhoff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D32A, D32B, D32E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Hanover, Noupoort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</a:rPr>
                        <a:t>D13D, D13E, D18K, D13K, D13A,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dirty="0">
                          <a:effectLst/>
                        </a:rPr>
                        <a:t>Barkley East, Rhodes, Lady Grey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353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36</a:t>
            </a:fld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47DF1-C2C0-4E19-AB50-B5D86AD93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48BDA-72D8-4698-89C3-7540B3C2C4E0}"/>
              </a:ext>
            </a:extLst>
          </p:cNvPr>
          <p:cNvSpPr txBox="1"/>
          <p:nvPr/>
        </p:nvSpPr>
        <p:spPr>
          <a:xfrm>
            <a:off x="5839484" y="1044597"/>
            <a:ext cx="298764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14 GRU delineated </a:t>
            </a:r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F774D-BFE2-4275-8BA7-BE3FEC957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3084" r="1757" b="1506"/>
          <a:stretch/>
        </p:blipFill>
        <p:spPr bwMode="auto">
          <a:xfrm>
            <a:off x="-9526" y="511145"/>
            <a:ext cx="9144001" cy="6357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-12075"/>
            <a:ext cx="9124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Results: Integration and Prioritization RUs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CDF276-2504-4556-B308-B65D415FAFFD}"/>
              </a:ext>
            </a:extLst>
          </p:cNvPr>
          <p:cNvSpPr/>
          <p:nvPr/>
        </p:nvSpPr>
        <p:spPr>
          <a:xfrm rot="3387249">
            <a:off x="4584653" y="1851528"/>
            <a:ext cx="979646" cy="23630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F9CC82-52F1-44EF-B066-82E1D6626D0A}"/>
              </a:ext>
            </a:extLst>
          </p:cNvPr>
          <p:cNvSpPr/>
          <p:nvPr/>
        </p:nvSpPr>
        <p:spPr>
          <a:xfrm rot="1892226">
            <a:off x="3678682" y="2169683"/>
            <a:ext cx="582087" cy="6196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33650A-EF56-4838-8E31-33650E800B5D}"/>
              </a:ext>
            </a:extLst>
          </p:cNvPr>
          <p:cNvSpPr/>
          <p:nvPr/>
        </p:nvSpPr>
        <p:spPr>
          <a:xfrm rot="1892226">
            <a:off x="4543689" y="1574246"/>
            <a:ext cx="828838" cy="9827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13D10C-5FE4-4E02-81FC-5A7BB66CCD7D}"/>
              </a:ext>
            </a:extLst>
          </p:cNvPr>
          <p:cNvSpPr/>
          <p:nvPr/>
        </p:nvSpPr>
        <p:spPr>
          <a:xfrm rot="1892226">
            <a:off x="6416616" y="4229236"/>
            <a:ext cx="1465865" cy="10616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A353B75-7DD9-4651-9A03-E6A86314E68F}"/>
              </a:ext>
            </a:extLst>
          </p:cNvPr>
          <p:cNvSpPr/>
          <p:nvPr/>
        </p:nvSpPr>
        <p:spPr>
          <a:xfrm rot="1892226">
            <a:off x="2046141" y="4865932"/>
            <a:ext cx="956356" cy="122386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4BB6DC-2F22-4B82-A038-48C899B23581}"/>
              </a:ext>
            </a:extLst>
          </p:cNvPr>
          <p:cNvSpPr/>
          <p:nvPr/>
        </p:nvSpPr>
        <p:spPr>
          <a:xfrm rot="1892226">
            <a:off x="2701686" y="1783761"/>
            <a:ext cx="894488" cy="17539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/>
          <p:cNvSpPr txBox="1"/>
          <p:nvPr/>
        </p:nvSpPr>
        <p:spPr>
          <a:xfrm>
            <a:off x="6657235" y="3179726"/>
            <a:ext cx="243184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j-lt"/>
              </a:rPr>
              <a:t>Integration between rivers, wetlands and groundwater</a:t>
            </a:r>
          </a:p>
          <a:p>
            <a:r>
              <a:rPr lang="en-ZA" sz="1600" dirty="0">
                <a:latin typeface="+mj-lt"/>
              </a:rPr>
              <a:t>SWSA (SW &amp; GW)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650" y="1140750"/>
            <a:ext cx="243184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j-lt"/>
              </a:rPr>
              <a:t>Integration between wetlands and groundwater</a:t>
            </a:r>
          </a:p>
          <a:p>
            <a:r>
              <a:rPr lang="en-ZA" sz="1600" dirty="0">
                <a:latin typeface="+mj-lt"/>
              </a:rPr>
              <a:t>Water quality issues due to irrigation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1975" y="5552720"/>
            <a:ext cx="243184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j-lt"/>
              </a:rPr>
              <a:t>Integration between wetlands and groundwater</a:t>
            </a:r>
          </a:p>
          <a:p>
            <a:r>
              <a:rPr lang="en-ZA" sz="1600" dirty="0">
                <a:latin typeface="+mj-lt"/>
              </a:rPr>
              <a:t>Seasonal rivers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22146" y="1072449"/>
            <a:ext cx="243184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j-lt"/>
              </a:rPr>
              <a:t>Integration between rivers and wetlands</a:t>
            </a:r>
          </a:p>
        </p:txBody>
      </p:sp>
    </p:spTree>
    <p:extLst>
      <p:ext uri="{BB962C8B-B14F-4D97-AF65-F5344CB8AC3E}">
        <p14:creationId xmlns:p14="http://schemas.microsoft.com/office/powerpoint/2010/main" val="220657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37</a:t>
            </a:fld>
            <a:endParaRPr lang="en-ZA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2479" y="196193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Stakeholder engagement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0E43C-2DD2-4AC9-88F8-16D56D63868E}"/>
              </a:ext>
            </a:extLst>
          </p:cNvPr>
          <p:cNvSpPr txBox="1"/>
          <p:nvPr/>
        </p:nvSpPr>
        <p:spPr>
          <a:xfrm>
            <a:off x="0" y="1209520"/>
            <a:ext cx="90174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Stakeholder engagement 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Consolidated stakeholder database – working with DWS, JBS3 and RQO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Background Information Documents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Stakeholder public meeting – 31 March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Issues and response report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8816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38</a:t>
            </a:fld>
            <a:endParaRPr lang="en-ZA"/>
          </a:p>
        </p:txBody>
      </p:sp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222834"/>
            <a:ext cx="9124950" cy="535531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Capacity Building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Programme</a:t>
            </a: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448CAC-07B2-4B1B-BF52-F0C16896C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894333"/>
              </p:ext>
            </p:extLst>
          </p:nvPr>
        </p:nvGraphicFramePr>
        <p:xfrm>
          <a:off x="382136" y="758366"/>
          <a:ext cx="8270545" cy="5215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122">
                  <a:extLst>
                    <a:ext uri="{9D8B030D-6E8A-4147-A177-3AD203B41FA5}">
                      <a16:colId xmlns:a16="http://schemas.microsoft.com/office/drawing/2014/main" val="1109442136"/>
                    </a:ext>
                  </a:extLst>
                </a:gridCol>
                <a:gridCol w="5687580">
                  <a:extLst>
                    <a:ext uri="{9D8B030D-6E8A-4147-A177-3AD203B41FA5}">
                      <a16:colId xmlns:a16="http://schemas.microsoft.com/office/drawing/2014/main" val="2927211511"/>
                    </a:ext>
                  </a:extLst>
                </a:gridCol>
                <a:gridCol w="1783843">
                  <a:extLst>
                    <a:ext uri="{9D8B030D-6E8A-4147-A177-3AD203B41FA5}">
                      <a16:colId xmlns:a16="http://schemas.microsoft.com/office/drawing/2014/main" val="3080549237"/>
                    </a:ext>
                  </a:extLst>
                </a:gridCol>
              </a:tblGrid>
              <a:tr h="592068">
                <a:tc gridSpan="2"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Capacity Building opportunity </a:t>
                      </a:r>
                      <a:endParaRPr lang="en-ZA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Proposed month</a:t>
                      </a:r>
                      <a:endParaRPr lang="en-ZA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32717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Approach for RU delineation and level of assessment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Aug-21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691441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Selection of priority wetland and groundwater RUs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Jan-22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653198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>
                          <a:effectLst/>
                        </a:rPr>
                        <a:t>3</a:t>
                      </a:r>
                      <a:endParaRPr lang="en-ZA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EWR site selection and river survey 1 (intermediate sites)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Mar-22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135514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4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>
                          <a:effectLst/>
                        </a:rPr>
                        <a:t>Wetland surveys</a:t>
                      </a:r>
                      <a:endParaRPr lang="en-ZA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Feb-22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5009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>
                          <a:effectLst/>
                        </a:rPr>
                        <a:t>5</a:t>
                      </a:r>
                      <a:endParaRPr lang="en-ZA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>
                          <a:effectLst/>
                        </a:rPr>
                        <a:t>Groundwater surveys</a:t>
                      </a:r>
                      <a:endParaRPr lang="en-ZA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Mar-22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164371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6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River survey 2 (rapid 3 and biological sites)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Jun-22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5332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>
                          <a:effectLst/>
                        </a:rPr>
                        <a:t>7</a:t>
                      </a:r>
                      <a:endParaRPr lang="en-ZA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>
                          <a:effectLst/>
                        </a:rPr>
                        <a:t>Socio-economic outline and Socio-Cultural Importance (SCI)</a:t>
                      </a:r>
                      <a:endParaRPr lang="en-ZA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Nov-21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055394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8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River </a:t>
                      </a:r>
                      <a:r>
                        <a:rPr lang="en-ZA" sz="1400" u="none" strike="noStrike" dirty="0" err="1">
                          <a:effectLst/>
                        </a:rPr>
                        <a:t>Ecoclassification</a:t>
                      </a:r>
                      <a:r>
                        <a:rPr lang="en-ZA" sz="1400" u="none" strike="noStrike" dirty="0">
                          <a:effectLst/>
                        </a:rPr>
                        <a:t> (</a:t>
                      </a:r>
                      <a:r>
                        <a:rPr lang="en-ZA" sz="1400" u="none" strike="noStrike" dirty="0" err="1">
                          <a:effectLst/>
                        </a:rPr>
                        <a:t>EcoStatus</a:t>
                      </a:r>
                      <a:r>
                        <a:rPr lang="en-ZA" sz="1400" u="none" strike="noStrike" dirty="0">
                          <a:effectLst/>
                        </a:rPr>
                        <a:t> models)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Jul-22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412233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9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River EWR quantification workshop (DRM, RDRM, HFSR)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Sep-22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511687"/>
                  </a:ext>
                </a:extLst>
              </a:tr>
              <a:tr h="352439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10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Groundwater workshop (PES, quantification and setting RQOs)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Aug-22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531078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11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Wetland's workshop (WET-Health, functioning, EIS)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Oct-22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782031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Stakeholder workshop 1 (Citizen Science)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Aug-22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863353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>
                          <a:effectLst/>
                        </a:rPr>
                        <a:t>13</a:t>
                      </a:r>
                      <a:endParaRPr lang="en-ZA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Scenarios and Water Resource Modelling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Nov-22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988828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14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Ecological consequences, </a:t>
                      </a:r>
                      <a:r>
                        <a:rPr lang="en-ZA" sz="1400" u="none" strike="noStrike" dirty="0" err="1">
                          <a:effectLst/>
                        </a:rPr>
                        <a:t>ecospecs</a:t>
                      </a:r>
                      <a:r>
                        <a:rPr lang="en-ZA" sz="1400" u="none" strike="noStrike" dirty="0">
                          <a:effectLst/>
                        </a:rPr>
                        <a:t> and monitoring 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Jan-23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0497"/>
                  </a:ext>
                </a:extLst>
              </a:tr>
              <a:tr h="383538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15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Integration between components (rivers, wetlands &amp; groundwater)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Feb-23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526364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16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Stakeholder workshop 2 (Citizen Science)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Jan-23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442514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17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1-day Wrap-up training (all components)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ZA" sz="1400" u="none" strike="noStrike" dirty="0">
                          <a:effectLst/>
                        </a:rPr>
                        <a:t>Mar-23</a:t>
                      </a:r>
                      <a:endParaRPr lang="en-ZA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8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678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 txBox="1">
            <a:spLocks noChangeArrowheads="1"/>
          </p:cNvSpPr>
          <p:nvPr/>
        </p:nvSpPr>
        <p:spPr bwMode="auto">
          <a:xfrm>
            <a:off x="0" y="131305"/>
            <a:ext cx="9144000" cy="5355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/>
              <a:t>Next steps of the study….</a:t>
            </a:r>
            <a:endParaRPr lang="en-ZA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8B2E438-02EE-43ED-AAEE-59EC6FD1ED3F}"/>
              </a:ext>
            </a:extLst>
          </p:cNvPr>
          <p:cNvSpPr txBox="1">
            <a:spLocks/>
          </p:cNvSpPr>
          <p:nvPr/>
        </p:nvSpPr>
        <p:spPr>
          <a:xfrm>
            <a:off x="19050" y="763115"/>
            <a:ext cx="9124950" cy="609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>
              <a:lnSpc>
                <a:spcPct val="100000"/>
              </a:lnSpc>
              <a:spcBef>
                <a:spcPts val="0"/>
              </a:spcBef>
            </a:pPr>
            <a:endParaRPr lang="en-ZA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E514B5-92E4-42FC-B1F4-1F8EEF0DD21D}"/>
              </a:ext>
            </a:extLst>
          </p:cNvPr>
          <p:cNvSpPr txBox="1">
            <a:spLocks/>
          </p:cNvSpPr>
          <p:nvPr/>
        </p:nvSpPr>
        <p:spPr>
          <a:xfrm>
            <a:off x="5580112" y="1484784"/>
            <a:ext cx="3456384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endParaRPr lang="en-ZA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EB0B2D-7878-485E-981A-CB979A2A4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44" y="856918"/>
            <a:ext cx="8724152" cy="5408081"/>
          </a:xfrm>
        </p:spPr>
        <p:txBody>
          <a:bodyPr>
            <a:normAutofit/>
          </a:bodyPr>
          <a:lstStyle/>
          <a:p>
            <a:pPr marL="285750" lvl="2" indent="-285750">
              <a:spcBef>
                <a:spcPct val="0"/>
              </a:spcBef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In-field surveys:</a:t>
            </a:r>
          </a:p>
          <a:p>
            <a:pPr marL="742950" lvl="3" indent="-285750">
              <a:spcBef>
                <a:spcPct val="0"/>
              </a:spcBef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Rivers (dry season survey)</a:t>
            </a:r>
          </a:p>
          <a:p>
            <a:pPr marL="1200150" lvl="4" indent="-285750">
              <a:spcBef>
                <a:spcPct val="0"/>
              </a:spcBef>
            </a:pPr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4-15 July 2022</a:t>
            </a:r>
          </a:p>
          <a:p>
            <a:pPr marL="285750" lvl="2" indent="-285750">
              <a:spcBef>
                <a:spcPct val="0"/>
              </a:spcBef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Request from stakeholders for access to properties where survey sites are located during stakeholder meetings and follow-up communication</a:t>
            </a:r>
          </a:p>
          <a:p>
            <a:pPr marL="285750" lvl="2" indent="-285750">
              <a:spcBef>
                <a:spcPct val="0"/>
              </a:spcBef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Rivers Survey report</a:t>
            </a:r>
          </a:p>
          <a:p>
            <a:pPr marL="285750" lvl="2" indent="-285750">
              <a:spcBef>
                <a:spcPct val="0"/>
              </a:spcBef>
            </a:pPr>
            <a:endParaRPr lang="en-US" sz="2100" dirty="0">
              <a:latin typeface="Arial" pitchFamily="34" charset="0"/>
              <a:ea typeface="ＭＳ Ｐゴシック" pitchFamily="34" charset="-128"/>
            </a:endParaRPr>
          </a:p>
          <a:p>
            <a:pPr marL="285750" lvl="2" indent="-285750">
              <a:spcBef>
                <a:spcPct val="0"/>
              </a:spcBef>
            </a:pPr>
            <a:endParaRPr lang="en-ZA" dirty="0"/>
          </a:p>
          <a:p>
            <a:pPr marL="141288" lvl="1" indent="-541338" defTabSz="541338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808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4435" y="560154"/>
            <a:ext cx="8788495" cy="5390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000" dirty="0"/>
              <a:t>Rivers: </a:t>
            </a:r>
          </a:p>
          <a:p>
            <a:pPr marL="0" indent="0">
              <a:buNone/>
            </a:pPr>
            <a:endParaRPr lang="en-ZA" sz="2000" dirty="0"/>
          </a:p>
          <a:p>
            <a:pPr marL="0" indent="0">
              <a:buNone/>
            </a:pPr>
            <a:r>
              <a:rPr lang="en-ZA" sz="2000" dirty="0"/>
              <a:t>Catchment divided into four distinct sub-areas:</a:t>
            </a:r>
          </a:p>
          <a:p>
            <a:r>
              <a:rPr lang="en-ZA" sz="2000" dirty="0"/>
              <a:t>Caledon River from its headwaters and tributaries to the Gariep Dam;</a:t>
            </a:r>
          </a:p>
          <a:p>
            <a:pPr lvl="0"/>
            <a:r>
              <a:rPr lang="en-ZA" sz="2000" dirty="0"/>
              <a:t>The Orange River from the Lesotho Border to the Gariep Dam, including the main tributaries </a:t>
            </a:r>
            <a:r>
              <a:rPr lang="en-ZA" sz="2000" dirty="0" err="1"/>
              <a:t>Kornetspruit</a:t>
            </a:r>
            <a:r>
              <a:rPr lang="en-ZA" sz="2000" dirty="0"/>
              <a:t>, </a:t>
            </a:r>
            <a:r>
              <a:rPr lang="en-ZA" sz="2000" dirty="0" err="1"/>
              <a:t>Sterkspruit</a:t>
            </a:r>
            <a:r>
              <a:rPr lang="en-ZA" sz="2000" dirty="0"/>
              <a:t>, </a:t>
            </a:r>
            <a:r>
              <a:rPr lang="en-ZA" sz="2000" dirty="0" err="1"/>
              <a:t>Stormbergespruit</a:t>
            </a:r>
            <a:endParaRPr lang="en-ZA" sz="2000" dirty="0"/>
          </a:p>
          <a:p>
            <a:pPr lvl="0"/>
            <a:r>
              <a:rPr lang="en-ZA" sz="2000" dirty="0"/>
              <a:t>The </a:t>
            </a:r>
            <a:r>
              <a:rPr lang="en-ZA" sz="2000" dirty="0" err="1"/>
              <a:t>Kraai</a:t>
            </a:r>
            <a:r>
              <a:rPr lang="en-ZA" sz="2000" dirty="0"/>
              <a:t> River catchment; and </a:t>
            </a:r>
          </a:p>
          <a:p>
            <a:pPr lvl="0"/>
            <a:r>
              <a:rPr lang="en-ZA" sz="2000" dirty="0"/>
              <a:t>The Orange River from the Gariep Dam, through </a:t>
            </a:r>
            <a:r>
              <a:rPr lang="en-ZA" sz="2000" dirty="0" err="1"/>
              <a:t>Vanderfkloof</a:t>
            </a:r>
            <a:r>
              <a:rPr lang="en-ZA" sz="2000" dirty="0"/>
              <a:t> Dam to </a:t>
            </a:r>
            <a:r>
              <a:rPr lang="en-ZA" sz="2000" dirty="0" err="1"/>
              <a:t>Marksdrift</a:t>
            </a:r>
            <a:r>
              <a:rPr lang="en-ZA" sz="2000" dirty="0"/>
              <a:t> weir, including the Seekoei River in the south, and the Modder-Riet River (main tributaries of the Vaal River system) in the north.</a:t>
            </a:r>
          </a:p>
          <a:p>
            <a:pPr marL="0" lvl="0" indent="0">
              <a:buNone/>
            </a:pPr>
            <a:endParaRPr lang="en-ZA" sz="1800" dirty="0"/>
          </a:p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4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24621"/>
            <a:ext cx="9124950" cy="58477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area: Rivers</a:t>
            </a:r>
          </a:p>
        </p:txBody>
      </p:sp>
    </p:spTree>
    <p:extLst>
      <p:ext uri="{BB962C8B-B14F-4D97-AF65-F5344CB8AC3E}">
        <p14:creationId xmlns:p14="http://schemas.microsoft.com/office/powerpoint/2010/main" val="2179845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 txBox="1">
            <a:spLocks noChangeArrowheads="1"/>
          </p:cNvSpPr>
          <p:nvPr/>
        </p:nvSpPr>
        <p:spPr bwMode="auto">
          <a:xfrm>
            <a:off x="0" y="131305"/>
            <a:ext cx="9144000" cy="5355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endParaRPr lang="en-ZA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8B2E438-02EE-43ED-AAEE-59EC6FD1ED3F}"/>
              </a:ext>
            </a:extLst>
          </p:cNvPr>
          <p:cNvSpPr txBox="1">
            <a:spLocks/>
          </p:cNvSpPr>
          <p:nvPr/>
        </p:nvSpPr>
        <p:spPr>
          <a:xfrm>
            <a:off x="19050" y="817435"/>
            <a:ext cx="9124950" cy="609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>
              <a:lnSpc>
                <a:spcPct val="100000"/>
              </a:lnSpc>
              <a:spcBef>
                <a:spcPts val="0"/>
              </a:spcBef>
            </a:pPr>
            <a:endParaRPr lang="en-ZA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E514B5-92E4-42FC-B1F4-1F8EEF0DD21D}"/>
              </a:ext>
            </a:extLst>
          </p:cNvPr>
          <p:cNvSpPr txBox="1">
            <a:spLocks/>
          </p:cNvSpPr>
          <p:nvPr/>
        </p:nvSpPr>
        <p:spPr>
          <a:xfrm>
            <a:off x="5580112" y="1484784"/>
            <a:ext cx="3456384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endParaRPr lang="en-ZA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EB0B2D-7878-485E-981A-CB979A2A4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44" y="884077"/>
            <a:ext cx="3653074" cy="5089845"/>
          </a:xfrm>
        </p:spPr>
        <p:txBody>
          <a:bodyPr>
            <a:normAutofit/>
          </a:bodyPr>
          <a:lstStyle/>
          <a:p>
            <a:pPr marL="0" lvl="2" indent="0">
              <a:spcBef>
                <a:spcPct val="0"/>
              </a:spcBef>
              <a:buNone/>
            </a:pPr>
            <a:r>
              <a:rPr lang="en-US" sz="1600" b="1" u="sng" dirty="0">
                <a:latin typeface="Arial" pitchFamily="34" charset="0"/>
                <a:ea typeface="ＭＳ Ｐゴシック" pitchFamily="34" charset="-128"/>
              </a:rPr>
              <a:t>Professional Service Provider: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Stakeholder Engagement Specialist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 err="1">
                <a:latin typeface="Arial" pitchFamily="34" charset="0"/>
                <a:ea typeface="ＭＳ Ｐゴシック" pitchFamily="34" charset="-128"/>
              </a:rPr>
              <a:t>Ms</a:t>
            </a: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 Fonda Lewis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0828038989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  <a:hlinkClick r:id="rId3"/>
              </a:rPr>
              <a:t>Stakeholder.orange@groundtruth.co.za</a:t>
            </a: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285750" lvl="2" indent="-285750">
              <a:spcBef>
                <a:spcPct val="0"/>
              </a:spcBef>
            </a:pP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Project Director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Dr Mark Graham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0823777089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mark@groundtruth.co.za</a:t>
            </a:r>
          </a:p>
          <a:p>
            <a:pPr marL="0" lvl="2" indent="0">
              <a:spcBef>
                <a:spcPct val="0"/>
              </a:spcBef>
              <a:buNone/>
            </a:pP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Project Manager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 err="1">
                <a:latin typeface="Arial" pitchFamily="34" charset="0"/>
                <a:ea typeface="ＭＳ Ｐゴシック" pitchFamily="34" charset="-128"/>
              </a:rPr>
              <a:t>Mrs</a:t>
            </a: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 Kylie Farrell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0836864212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  <a:hlinkClick r:id="rId4"/>
              </a:rPr>
              <a:t>Kylie.farrell9@gmail.com</a:t>
            </a: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285750" lvl="2" indent="-285750">
              <a:spcBef>
                <a:spcPct val="0"/>
              </a:spcBef>
            </a:pP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141288" lvl="1" indent="-541338" defTabSz="541338"/>
            <a:endParaRPr lang="en-ZA" sz="1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039543-CD0A-4BB3-B050-4FAC41E0AD98}"/>
              </a:ext>
            </a:extLst>
          </p:cNvPr>
          <p:cNvSpPr txBox="1">
            <a:spLocks/>
          </p:cNvSpPr>
          <p:nvPr/>
        </p:nvSpPr>
        <p:spPr>
          <a:xfrm>
            <a:off x="5032784" y="888459"/>
            <a:ext cx="3875825" cy="5089845"/>
          </a:xfr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latin typeface="Arial" pitchFamily="34" charset="0"/>
                <a:ea typeface="ＭＳ Ｐゴシック" pitchFamily="34" charset="-128"/>
              </a:rPr>
              <a:t>Department of Water and Sanitation:</a:t>
            </a: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Project Manager </a:t>
            </a: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 err="1">
                <a:latin typeface="Arial" pitchFamily="34" charset="0"/>
                <a:ea typeface="ＭＳ Ｐゴシック" pitchFamily="34" charset="-128"/>
              </a:rPr>
              <a:t>Ms</a:t>
            </a: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 Ndivhuwo Netshiendeulu</a:t>
            </a: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0647596744</a:t>
            </a: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  <a:hlinkClick r:id="rId5"/>
              </a:rPr>
              <a:t>NetshiendeuluN@dws.gov.za</a:t>
            </a: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Scientific Manager </a:t>
            </a: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 err="1">
                <a:latin typeface="Arial" pitchFamily="34" charset="0"/>
                <a:ea typeface="ＭＳ Ｐゴシック" pitchFamily="34" charset="-128"/>
              </a:rPr>
              <a:t>Mr</a:t>
            </a:r>
            <a:r>
              <a:rPr lang="en-US" sz="1400" dirty="0">
                <a:latin typeface="Arial" pitchFamily="34" charset="0"/>
                <a:ea typeface="ＭＳ Ｐゴシック" pitchFamily="34" charset="-128"/>
              </a:rPr>
              <a:t> Kwazikwakhe Majola</a:t>
            </a:r>
          </a:p>
          <a:p>
            <a:pPr marL="0" lvl="2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Arial" pitchFamily="34" charset="0"/>
                <a:ea typeface="ＭＳ Ｐゴシック" pitchFamily="34" charset="-128"/>
                <a:hlinkClick r:id="rId6"/>
              </a:rPr>
              <a:t>MajolaK@dws.gov.za</a:t>
            </a:r>
            <a:endParaRPr lang="en-US" sz="1400" dirty="0">
              <a:latin typeface="Arial" pitchFamily="34" charset="0"/>
              <a:ea typeface="ＭＳ Ｐゴシック" pitchFamily="34" charset="-128"/>
            </a:endParaRPr>
          </a:p>
          <a:p>
            <a:pPr marL="141288" lvl="1" indent="-541338" defTabSz="541338"/>
            <a:endParaRPr lang="en-ZA" sz="1400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7F303971-7C66-4BFC-BA58-57CF5D994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830" y="3770223"/>
            <a:ext cx="4251803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algn="ctr"/>
            <a:r>
              <a:rPr lang="en-US" sz="5000" dirty="0"/>
              <a:t>THANK-YOU</a:t>
            </a:r>
            <a:endParaRPr lang="en-ZA" sz="5000" dirty="0"/>
          </a:p>
        </p:txBody>
      </p:sp>
    </p:spTree>
    <p:extLst>
      <p:ext uri="{BB962C8B-B14F-4D97-AF65-F5344CB8AC3E}">
        <p14:creationId xmlns:p14="http://schemas.microsoft.com/office/powerpoint/2010/main" val="792733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374458-AD9B-44D9-9B74-7D8142094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5057" r="3223" b="16807"/>
          <a:stretch/>
        </p:blipFill>
        <p:spPr bwMode="auto">
          <a:xfrm>
            <a:off x="19049" y="523220"/>
            <a:ext cx="9124951" cy="63347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4950" cy="523220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Area: Important Ecological/ protected areas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endParaRPr lang="en-Z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E32AB-DBF0-4402-BD07-34411B1D32E8}"/>
              </a:ext>
            </a:extLst>
          </p:cNvPr>
          <p:cNvSpPr txBox="1"/>
          <p:nvPr/>
        </p:nvSpPr>
        <p:spPr>
          <a:xfrm>
            <a:off x="6318913" y="2067435"/>
            <a:ext cx="2844136" cy="276998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0" dirty="0"/>
              <a:t>Several nature reserves and conservation areas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0" dirty="0"/>
              <a:t>Golden Gate National Park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0" dirty="0"/>
              <a:t>Tussen-2-Riviere Nature Reserve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0" dirty="0" err="1"/>
              <a:t>Mokala</a:t>
            </a:r>
            <a:r>
              <a:rPr lang="en-ZA" sz="1400" b="0" dirty="0"/>
              <a:t> National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0" dirty="0" err="1"/>
              <a:t>Tifendell</a:t>
            </a:r>
            <a:r>
              <a:rPr lang="en-ZA" sz="1400" b="0" dirty="0"/>
              <a:t> Ski Resort  (upper reaches of the </a:t>
            </a:r>
            <a:r>
              <a:rPr lang="en-ZA" sz="1400" b="0" dirty="0" err="1"/>
              <a:t>Kraai</a:t>
            </a:r>
            <a:r>
              <a:rPr lang="en-ZA" sz="1400" b="0" dirty="0"/>
              <a:t> River): border of Lesotho</a:t>
            </a:r>
          </a:p>
        </p:txBody>
      </p:sp>
    </p:spTree>
    <p:extLst>
      <p:ext uri="{BB962C8B-B14F-4D97-AF65-F5344CB8AC3E}">
        <p14:creationId xmlns:p14="http://schemas.microsoft.com/office/powerpoint/2010/main" val="42188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fld id="{212AE970-E955-4E79-9CA7-874CA946C027}" type="slidenum">
              <a:rPr lang="en-ZA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rPr>
              <a:pPr eaLnBrk="0" hangingPunct="0">
                <a:spcAft>
                  <a:spcPts val="600"/>
                </a:spcAft>
              </a:pPr>
              <a:t>6</a:t>
            </a:fld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971A62-3678-4697-B6BC-1CBC6ADDB1D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3745" r="2843" b="16318"/>
          <a:stretch/>
        </p:blipFill>
        <p:spPr bwMode="auto">
          <a:xfrm>
            <a:off x="0" y="568751"/>
            <a:ext cx="9124950" cy="6289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9E32AB-DBF0-4402-BD07-34411B1D32E8}"/>
              </a:ext>
            </a:extLst>
          </p:cNvPr>
          <p:cNvSpPr txBox="1"/>
          <p:nvPr/>
        </p:nvSpPr>
        <p:spPr>
          <a:xfrm>
            <a:off x="2171667" y="4055769"/>
            <a:ext cx="1336240" cy="6309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/>
              <a:t>Orange: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Gariep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Vanderkloof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94A067-D988-4F64-BCD8-88D0472C7128}"/>
              </a:ext>
            </a:extLst>
          </p:cNvPr>
          <p:cNvSpPr/>
          <p:nvPr/>
        </p:nvSpPr>
        <p:spPr>
          <a:xfrm>
            <a:off x="1547664" y="3524296"/>
            <a:ext cx="972108" cy="590568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5C7776-46A7-4A29-808B-806B915B9EFC}"/>
              </a:ext>
            </a:extLst>
          </p:cNvPr>
          <p:cNvSpPr/>
          <p:nvPr/>
        </p:nvSpPr>
        <p:spPr>
          <a:xfrm>
            <a:off x="3347864" y="4509120"/>
            <a:ext cx="1080120" cy="590568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E2707-900A-4724-B1A9-AB0C1AB77F6E}"/>
              </a:ext>
            </a:extLst>
          </p:cNvPr>
          <p:cNvSpPr txBox="1"/>
          <p:nvPr/>
        </p:nvSpPr>
        <p:spPr>
          <a:xfrm>
            <a:off x="5529869" y="3223712"/>
            <a:ext cx="1798882" cy="119173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/>
              <a:t>Caledon River: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Armenia Dam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Egmont Dam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Welbedacht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Dam</a:t>
            </a:r>
          </a:p>
          <a:p>
            <a:pPr>
              <a:lnSpc>
                <a:spcPct val="115000"/>
              </a:lnSpc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Off-channel: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Knellpoort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923AF7-2498-4200-8567-E4117568C19C}"/>
              </a:ext>
            </a:extLst>
          </p:cNvPr>
          <p:cNvSpPr txBox="1"/>
          <p:nvPr/>
        </p:nvSpPr>
        <p:spPr>
          <a:xfrm>
            <a:off x="2900099" y="1120852"/>
            <a:ext cx="1844839" cy="8390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spcAft>
                <a:spcPts val="600"/>
              </a:spcAft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000" dirty="0"/>
              <a:t>Modder River: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Rustfontein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Dam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Mockes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Dam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Krugersdrift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6CBC5-FB34-4EE8-9C1B-CB44B864AF3C}"/>
              </a:ext>
            </a:extLst>
          </p:cNvPr>
          <p:cNvSpPr txBox="1"/>
          <p:nvPr/>
        </p:nvSpPr>
        <p:spPr>
          <a:xfrm>
            <a:off x="1965550" y="2042935"/>
            <a:ext cx="1542357" cy="66204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/>
              <a:t>Riet River: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Tierpoort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Dam</a:t>
            </a:r>
          </a:p>
          <a:p>
            <a:pPr marL="171450" indent="-171450">
              <a:lnSpc>
                <a:spcPct val="11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Kalkfontein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Dam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04D782-FA51-4E15-9A0B-689B950AED81}"/>
              </a:ext>
            </a:extLst>
          </p:cNvPr>
          <p:cNvCxnSpPr/>
          <p:nvPr/>
        </p:nvCxnSpPr>
        <p:spPr>
          <a:xfrm flipH="1" flipV="1">
            <a:off x="1763688" y="1988840"/>
            <a:ext cx="72008" cy="153545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BACEC6-85E7-4210-8A0C-30D5CE7D3E6E}"/>
              </a:ext>
            </a:extLst>
          </p:cNvPr>
          <p:cNvCxnSpPr>
            <a:cxnSpLocks/>
          </p:cNvCxnSpPr>
          <p:nvPr/>
        </p:nvCxnSpPr>
        <p:spPr>
          <a:xfrm flipV="1">
            <a:off x="863588" y="1988840"/>
            <a:ext cx="546999" cy="49467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B71E69-4954-475B-BA01-4F9CDE190A02}"/>
              </a:ext>
            </a:extLst>
          </p:cNvPr>
          <p:cNvCxnSpPr>
            <a:cxnSpLocks/>
          </p:cNvCxnSpPr>
          <p:nvPr/>
        </p:nvCxnSpPr>
        <p:spPr>
          <a:xfrm flipH="1" flipV="1">
            <a:off x="4716016" y="2189940"/>
            <a:ext cx="792089" cy="116705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9EA355-1AA3-4236-BEB6-A4AC737A7AC5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4269804" y="5013201"/>
            <a:ext cx="950268" cy="1627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5955142-8971-48E6-B181-4413B4FEF204}"/>
              </a:ext>
            </a:extLst>
          </p:cNvPr>
          <p:cNvSpPr txBox="1"/>
          <p:nvPr/>
        </p:nvSpPr>
        <p:spPr>
          <a:xfrm>
            <a:off x="5301552" y="6599373"/>
            <a:ext cx="1678500" cy="24622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eaLnBrk="0" hangingPunct="0">
              <a:spcAft>
                <a:spcPts val="600"/>
              </a:spcAft>
              <a:defRPr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/>
              <a:t>Great Fish River (EC)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3" name="Title 7"/>
          <p:cNvSpPr txBox="1">
            <a:spLocks noChangeArrowheads="1"/>
          </p:cNvSpPr>
          <p:nvPr/>
        </p:nvSpPr>
        <p:spPr bwMode="auto">
          <a:xfrm>
            <a:off x="0" y="0"/>
            <a:ext cx="9124950" cy="523220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Area: Dams and major transfers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37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2" grpId="0" animBg="1"/>
      <p:bldP spid="15" grpId="0" animBg="1"/>
      <p:bldP spid="17" grpId="0" animBg="1"/>
      <p:bldP spid="18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7</a:t>
            </a:fld>
            <a:endParaRPr lang="en-ZA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32621"/>
            <a:ext cx="9124950" cy="523220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Area: Groundwater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4F6C1B-1972-4832-B76D-62C1859B3AC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3631" r="24874" b="3716"/>
          <a:stretch/>
        </p:blipFill>
        <p:spPr bwMode="auto">
          <a:xfrm>
            <a:off x="0" y="1944231"/>
            <a:ext cx="4463357" cy="4022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2BF56-B974-48F9-9E54-299EC580417A}"/>
              </a:ext>
            </a:extLst>
          </p:cNvPr>
          <p:cNvSpPr txBox="1"/>
          <p:nvPr/>
        </p:nvSpPr>
        <p:spPr>
          <a:xfrm>
            <a:off x="3250193" y="1944231"/>
            <a:ext cx="1213164" cy="3385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GW quality </a:t>
            </a:r>
            <a:endParaRPr lang="en-ZA" sz="1600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F3C12A7-18C1-4D69-97C7-97B8F39D3E4A}"/>
              </a:ext>
            </a:extLst>
          </p:cNvPr>
          <p:cNvSpPr txBox="1">
            <a:spLocks/>
          </p:cNvSpPr>
          <p:nvPr/>
        </p:nvSpPr>
        <p:spPr>
          <a:xfrm>
            <a:off x="0" y="621404"/>
            <a:ext cx="8640960" cy="1338365"/>
          </a:xfr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The major transboundary aquifer, i.e. The Karoo Sedimentary Aquifer</a:t>
            </a:r>
          </a:p>
          <a:p>
            <a:pPr marL="742950" lvl="2" indent="-342900"/>
            <a:r>
              <a:rPr lang="en-ZA" sz="1600" dirty="0"/>
              <a:t>Aquifer types associated with the Karoo Supergroup include “fractured” (brittle nature of the rocks in response to deformation processes) and “fractured and intergranular” (represented by dolerite sills and dykes). 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CDB91C7-CC5A-49F4-984F-D8E00169D827}"/>
              </a:ext>
            </a:extLst>
          </p:cNvPr>
          <p:cNvSpPr txBox="1">
            <a:spLocks/>
          </p:cNvSpPr>
          <p:nvPr/>
        </p:nvSpPr>
        <p:spPr>
          <a:xfrm>
            <a:off x="4463356" y="2090575"/>
            <a:ext cx="4661594" cy="2005345"/>
          </a:xfr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Varies over the catchment area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Electrical conductivity was used as the overall GW quality indicator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Mainly good: eastern parts of the catchment (0 – 70 mS/m)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Deteriorates: towards the western parts (70 – 300 mS/m)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1605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E970-E955-4E79-9CA7-874CA946C027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-9985"/>
            <a:ext cx="9144000" cy="523220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Area: Groundwater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9C62F-5AAB-457C-8CFC-E187BAF47C1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867A70-7687-42E4-B6A2-9E533FF0467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2953" r="25097" b="4395"/>
          <a:stretch/>
        </p:blipFill>
        <p:spPr bwMode="auto">
          <a:xfrm>
            <a:off x="19051" y="666023"/>
            <a:ext cx="3964475" cy="31045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48B4F5-FACF-4FD5-80AC-C821D7680441}"/>
              </a:ext>
            </a:extLst>
          </p:cNvPr>
          <p:cNvSpPr txBox="1"/>
          <p:nvPr/>
        </p:nvSpPr>
        <p:spPr>
          <a:xfrm>
            <a:off x="2382476" y="542148"/>
            <a:ext cx="1557196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GW recharge</a:t>
            </a:r>
            <a:endParaRPr lang="en-ZA" sz="1800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DD1DEBE-9A7B-4539-A0FB-7F6B6F974FA0}"/>
              </a:ext>
            </a:extLst>
          </p:cNvPr>
          <p:cNvSpPr txBox="1">
            <a:spLocks/>
          </p:cNvSpPr>
          <p:nvPr/>
        </p:nvSpPr>
        <p:spPr>
          <a:xfrm>
            <a:off x="3983526" y="752209"/>
            <a:ext cx="5141424" cy="2005345"/>
          </a:xfr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Similar spatial distribution is observed with GW recharge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Highest along the Lesotho Highlands areas: max 4mm/annum)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Lowest to the west and southwest: min 4mm/annum. </a:t>
            </a:r>
          </a:p>
          <a:p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D33A48-2875-4266-A3D1-8289884A3BF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4140" r="24992" b="3547"/>
          <a:stretch/>
        </p:blipFill>
        <p:spPr bwMode="auto">
          <a:xfrm>
            <a:off x="4834551" y="2757553"/>
            <a:ext cx="4290400" cy="3181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AD241D-CBED-4721-A762-0BC0A46AC7F8}"/>
              </a:ext>
            </a:extLst>
          </p:cNvPr>
          <p:cNvSpPr txBox="1"/>
          <p:nvPr/>
        </p:nvSpPr>
        <p:spPr>
          <a:xfrm>
            <a:off x="4834551" y="5549039"/>
            <a:ext cx="1557196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GW potential</a:t>
            </a:r>
            <a:endParaRPr lang="en-ZA" sz="1800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317D273-9970-4783-9252-6AF75B98827B}"/>
              </a:ext>
            </a:extLst>
          </p:cNvPr>
          <p:cNvSpPr txBox="1">
            <a:spLocks/>
          </p:cNvSpPr>
          <p:nvPr/>
        </p:nvSpPr>
        <p:spPr>
          <a:xfrm>
            <a:off x="-69598" y="3923376"/>
            <a:ext cx="4904149" cy="2005345"/>
          </a:xfr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Utilisable</a:t>
            </a:r>
            <a:r>
              <a:rPr lang="en-US" sz="2000" dirty="0"/>
              <a:t> Groundwater Exploitation Potential (UGEP): sustainable potential yield that may be used for planning purposed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Varies: ~26 000m³/km²/a (east) to </a:t>
            </a:r>
            <a:br>
              <a:rPr lang="en-US" sz="2000" dirty="0"/>
            </a:br>
            <a:r>
              <a:rPr lang="en-US" sz="2000" dirty="0"/>
              <a:t>~1 900m³/km²/a (west)</a:t>
            </a:r>
          </a:p>
        </p:txBody>
      </p:sp>
    </p:spTree>
    <p:extLst>
      <p:ext uri="{BB962C8B-B14F-4D97-AF65-F5344CB8AC3E}">
        <p14:creationId xmlns:p14="http://schemas.microsoft.com/office/powerpoint/2010/main" val="307327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" y="49491"/>
            <a:ext cx="9124950" cy="523220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 Area: Wetlands</a:t>
            </a:r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solidFill>
            <a:srgbClr val="00008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fld id="{212AE970-E955-4E79-9CA7-874CA946C027}" type="slidenum">
              <a:rPr lang="en-ZA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itchFamily="-108" charset="-128"/>
                <a:cs typeface="ＭＳ Ｐゴシック" pitchFamily="-108" charset="-128"/>
              </a:rPr>
              <a:pPr eaLnBrk="0" hangingPunct="0">
                <a:spcAft>
                  <a:spcPts val="600"/>
                </a:spcAft>
              </a:pPr>
              <a:t>9</a:t>
            </a:fld>
            <a:endParaRPr lang="en-ZA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CCEB9F1-DB0F-4A58-9D19-49D33FE06DEF}"/>
              </a:ext>
            </a:extLst>
          </p:cNvPr>
          <p:cNvSpPr>
            <a:spLocks noGrp="1"/>
          </p:cNvSpPr>
          <p:nvPr/>
        </p:nvSpPr>
        <p:spPr>
          <a:xfrm>
            <a:off x="95162" y="832868"/>
            <a:ext cx="8786288" cy="547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defTabSz="457200" eaLnBrk="0" hangingPunct="0">
              <a:spcBef>
                <a:spcPct val="20000"/>
              </a:spcBef>
            </a:pPr>
            <a:r>
              <a:rPr lang="en-US" sz="2200" dirty="0">
                <a:latin typeface="Arial"/>
                <a:ea typeface="ＭＳ Ｐゴシック" pitchFamily="-108" charset="-128"/>
              </a:rPr>
              <a:t>Most common wetland type through the catchment is largely depression wetlands located in:</a:t>
            </a:r>
          </a:p>
          <a:p>
            <a:pPr marL="800100" lvl="3" indent="-342900" defTabSz="457200" eaLnBrk="0" hangingPunct="0">
              <a:spcBef>
                <a:spcPct val="20000"/>
              </a:spcBef>
            </a:pPr>
            <a:r>
              <a:rPr lang="en-US" sz="2200" dirty="0">
                <a:latin typeface="Arial"/>
                <a:ea typeface="ＭＳ Ｐゴシック" pitchFamily="-108" charset="-128"/>
              </a:rPr>
              <a:t>Northern and north-eastern areas of the Free State</a:t>
            </a:r>
          </a:p>
          <a:p>
            <a:pPr marL="800100" lvl="3" indent="-342900" defTabSz="457200" eaLnBrk="0" hangingPunct="0">
              <a:spcBef>
                <a:spcPct val="20000"/>
              </a:spcBef>
            </a:pPr>
            <a:r>
              <a:rPr lang="en-US" sz="2200" dirty="0">
                <a:latin typeface="Arial"/>
                <a:ea typeface="ＭＳ Ｐゴシック" pitchFamily="-108" charset="-128"/>
              </a:rPr>
              <a:t>Western portions of the Northern Cape</a:t>
            </a:r>
          </a:p>
          <a:p>
            <a:pPr marL="800100" lvl="3" indent="-342900" defTabSz="457200" eaLnBrk="0" hangingPunct="0">
              <a:spcBef>
                <a:spcPct val="20000"/>
              </a:spcBef>
            </a:pPr>
            <a:r>
              <a:rPr lang="en-US" sz="2200" dirty="0">
                <a:latin typeface="Arial"/>
                <a:ea typeface="ＭＳ Ｐゴシック" pitchFamily="-108" charset="-128"/>
              </a:rPr>
              <a:t>Upper reaches of the Eastern Cape</a:t>
            </a:r>
          </a:p>
          <a:p>
            <a:pPr marL="342900" lvl="1" indent="-342900" defTabSz="457200" eaLnBrk="0" hangingPunct="0">
              <a:spcBef>
                <a:spcPct val="20000"/>
              </a:spcBef>
            </a:pPr>
            <a:r>
              <a:rPr lang="en-US" sz="2200" dirty="0" err="1">
                <a:latin typeface="Arial"/>
                <a:ea typeface="ＭＳ Ｐゴシック" pitchFamily="-108" charset="-128"/>
              </a:rPr>
              <a:t>Categorised</a:t>
            </a:r>
            <a:r>
              <a:rPr lang="en-US" sz="2200" dirty="0">
                <a:latin typeface="Arial"/>
                <a:ea typeface="ＭＳ Ｐゴシック" pitchFamily="-108" charset="-128"/>
              </a:rPr>
              <a:t> primarily as </a:t>
            </a:r>
            <a:r>
              <a:rPr lang="en-US" sz="2200" i="1" dirty="0">
                <a:latin typeface="Arial"/>
                <a:ea typeface="ＭＳ Ｐゴシック" pitchFamily="-108" charset="-128"/>
              </a:rPr>
              <a:t>Least Concern </a:t>
            </a:r>
            <a:r>
              <a:rPr lang="en-US" sz="2200" dirty="0">
                <a:latin typeface="Arial"/>
                <a:ea typeface="ＭＳ Ｐゴシック" pitchFamily="-108" charset="-128"/>
              </a:rPr>
              <a:t>followed by Vulnerable based on:</a:t>
            </a:r>
          </a:p>
          <a:p>
            <a:pPr marL="800100" lvl="2" indent="-342900" defTabSz="457200" eaLnBrk="0" hangingPunct="0">
              <a:spcBef>
                <a:spcPct val="20000"/>
              </a:spcBef>
            </a:pPr>
            <a:r>
              <a:rPr lang="en-US" sz="1800" dirty="0">
                <a:latin typeface="Arial"/>
                <a:ea typeface="ＭＳ Ｐゴシック" pitchFamily="-108" charset="-128"/>
              </a:rPr>
              <a:t>Vulnerability of the wetland type</a:t>
            </a:r>
          </a:p>
          <a:p>
            <a:pPr marL="800100" lvl="2" indent="-342900" defTabSz="457200" eaLnBrk="0" hangingPunct="0">
              <a:spcBef>
                <a:spcPct val="20000"/>
              </a:spcBef>
            </a:pPr>
            <a:r>
              <a:rPr lang="en-US" sz="1800" dirty="0">
                <a:latin typeface="Arial"/>
                <a:ea typeface="ＭＳ Ｐゴシック" pitchFamily="-108" charset="-128"/>
              </a:rPr>
              <a:t>Vegetation with more than half of the identified wetlands in a largely natural state with limited modifications. </a:t>
            </a:r>
          </a:p>
          <a:p>
            <a:pPr marL="342900" lvl="1" indent="-342900" defTabSz="457200" eaLnBrk="0" hangingPunct="0">
              <a:spcBef>
                <a:spcPct val="20000"/>
              </a:spcBef>
            </a:pPr>
            <a:r>
              <a:rPr lang="en-US" sz="2200" dirty="0">
                <a:latin typeface="Arial"/>
                <a:ea typeface="ＭＳ Ｐゴシック" pitchFamily="-108" charset="-128"/>
              </a:rPr>
              <a:t>Main modifications on the wetlands include multiple land use impacts i.e. irrigated commercial croplands, mining operations, populated areas and poor land use management practices (over-grazing)</a:t>
            </a:r>
          </a:p>
          <a:p>
            <a:pPr marL="800100" lvl="2" indent="-342900" defTabSz="457200" eaLnBrk="0" hangingPunct="0">
              <a:spcBef>
                <a:spcPct val="20000"/>
              </a:spcBef>
            </a:pPr>
            <a:endParaRPr lang="en-US" sz="1800" dirty="0">
              <a:latin typeface="Arial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0260069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4079</TotalTime>
  <Words>4489</Words>
  <Application>Microsoft Office PowerPoint</Application>
  <PresentationFormat>On-screen Show (4:3)</PresentationFormat>
  <Paragraphs>780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Symbol</vt:lpstr>
      <vt:lpstr>Verdana</vt:lpstr>
      <vt:lpstr>CO-BRANDED DHS &amp; DWS PRESENTATION</vt:lpstr>
      <vt:lpstr>PowerPoint Presentation</vt:lpstr>
      <vt:lpstr>Presentation</vt:lpstr>
      <vt:lpstr>Background to Project </vt:lpstr>
      <vt:lpstr>Study area: Rivers</vt:lpstr>
      <vt:lpstr>Study Area: Important Ecological/ protected areas</vt:lpstr>
      <vt:lpstr>PowerPoint Presentation</vt:lpstr>
      <vt:lpstr>Study Area: Groundwater</vt:lpstr>
      <vt:lpstr>Study Area: Groundwater</vt:lpstr>
      <vt:lpstr>Study Area: Wetlands</vt:lpstr>
      <vt:lpstr>Study Area: Main Impacts</vt:lpstr>
      <vt:lpstr>Study Objective</vt:lpstr>
      <vt:lpstr>Approach</vt:lpstr>
      <vt:lpstr>Approach, DWS 2017</vt:lpstr>
      <vt:lpstr>Main tasks</vt:lpstr>
      <vt:lpstr>Task 1: Project Inception       Completed</vt:lpstr>
      <vt:lpstr>Information Review: Rivers </vt:lpstr>
      <vt:lpstr>Rivers: Previous Reserve studies</vt:lpstr>
      <vt:lpstr>Information Review: Wetlands </vt:lpstr>
      <vt:lpstr>Information Review: Groundwater </vt:lpstr>
      <vt:lpstr>Key gap identification: Rivers</vt:lpstr>
      <vt:lpstr>Key gap identification: Wetlands </vt:lpstr>
      <vt:lpstr>Key gap identification: Groundwater </vt:lpstr>
      <vt:lpstr>Resource Units</vt:lpstr>
      <vt:lpstr>Resource Units: Delineation and Prioritisation   </vt:lpstr>
      <vt:lpstr>PowerPoint Presentation</vt:lpstr>
      <vt:lpstr>PowerPoint Presentation</vt:lpstr>
      <vt:lpstr>PowerPoint Presentation</vt:lpstr>
      <vt:lpstr>PowerPoint Presentation</vt:lpstr>
      <vt:lpstr>Delineating and prioritization for Wetlands RUs </vt:lpstr>
      <vt:lpstr>Delineating and prioritization for Wetlands RUs </vt:lpstr>
      <vt:lpstr>Results: Prioritization Wetland RUs</vt:lpstr>
      <vt:lpstr>Results: Wetland Surveys</vt:lpstr>
      <vt:lpstr>Delineating and prioritization for Groundwater RUs </vt:lpstr>
      <vt:lpstr>Delineating and prioritization for Groundwater RUs </vt:lpstr>
      <vt:lpstr>Results: Groundwater surveys </vt:lpstr>
      <vt:lpstr>Results: Integration and Prioritization RUs</vt:lpstr>
      <vt:lpstr>Stakeholder engagement</vt:lpstr>
      <vt:lpstr>Capacity Building Programme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Netshiendeulu Ndivhuwo</cp:lastModifiedBy>
  <cp:revision>260</cp:revision>
  <cp:lastPrinted>2015-09-29T13:16:43Z</cp:lastPrinted>
  <dcterms:created xsi:type="dcterms:W3CDTF">2012-08-01T10:33:21Z</dcterms:created>
  <dcterms:modified xsi:type="dcterms:W3CDTF">2022-06-21T09:11:42Z</dcterms:modified>
</cp:coreProperties>
</file>